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460" r:id="rId5"/>
    <p:sldId id="462" r:id="rId6"/>
    <p:sldId id="461" r:id="rId7"/>
    <p:sldId id="465" r:id="rId8"/>
    <p:sldId id="262" r:id="rId9"/>
    <p:sldId id="469" r:id="rId10"/>
    <p:sldId id="464" r:id="rId11"/>
    <p:sldId id="471" r:id="rId12"/>
    <p:sldId id="466" r:id="rId13"/>
    <p:sldId id="467" r:id="rId14"/>
    <p:sldId id="468" r:id="rId15"/>
    <p:sldId id="472" r:id="rId16"/>
    <p:sldId id="473" r:id="rId17"/>
    <p:sldId id="474" r:id="rId18"/>
    <p:sldId id="476" r:id="rId19"/>
    <p:sldId id="475" r:id="rId20"/>
    <p:sldId id="4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21" autoAdjust="0"/>
    <p:restoredTop sz="94286" autoAdjust="0"/>
  </p:normalViewPr>
  <p:slideViewPr>
    <p:cSldViewPr snapToGrid="0">
      <p:cViewPr varScale="1">
        <p:scale>
          <a:sx n="107" d="100"/>
          <a:sy n="107" d="100"/>
        </p:scale>
        <p:origin x="21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4299B-53B3-4659-9DC2-937A9D5B6A10}" type="datetimeFigureOut">
              <a:rPr lang="en-US" smtClean="0"/>
              <a:t>11/9/2021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F3A5E-D6BE-4BBE-8097-68F6B6A1EBDB}" type="slidenum">
              <a:rPr lang="en-US" smtClean="0"/>
              <a:t>‹#›</a:t>
            </a:fld>
            <a:endParaRPr lang="en-US" dirty="0"/>
          </a:p>
        </p:txBody>
      </p:sp>
    </p:spTree>
    <p:extLst>
      <p:ext uri="{BB962C8B-B14F-4D97-AF65-F5344CB8AC3E}">
        <p14:creationId xmlns:p14="http://schemas.microsoft.com/office/powerpoint/2010/main" val="98760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8F3A5E-D6BE-4BBE-8097-68F6B6A1EBDB}" type="slidenum">
              <a:rPr lang="en-US" smtClean="0"/>
              <a:t>3</a:t>
            </a:fld>
            <a:endParaRPr lang="en-US" dirty="0"/>
          </a:p>
        </p:txBody>
      </p:sp>
    </p:spTree>
    <p:extLst>
      <p:ext uri="{BB962C8B-B14F-4D97-AF65-F5344CB8AC3E}">
        <p14:creationId xmlns:p14="http://schemas.microsoft.com/office/powerpoint/2010/main" val="3463703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8F3A5E-D6BE-4BBE-8097-68F6B6A1EBDB}" type="slidenum">
              <a:rPr lang="en-US" smtClean="0"/>
              <a:t>16</a:t>
            </a:fld>
            <a:endParaRPr lang="en-US" dirty="0"/>
          </a:p>
        </p:txBody>
      </p:sp>
    </p:spTree>
    <p:extLst>
      <p:ext uri="{BB962C8B-B14F-4D97-AF65-F5344CB8AC3E}">
        <p14:creationId xmlns:p14="http://schemas.microsoft.com/office/powerpoint/2010/main" val="55307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8F3A5E-D6BE-4BBE-8097-68F6B6A1EBDB}" type="slidenum">
              <a:rPr lang="en-US" smtClean="0"/>
              <a:t>4</a:t>
            </a:fld>
            <a:endParaRPr lang="en-US" dirty="0"/>
          </a:p>
        </p:txBody>
      </p:sp>
    </p:spTree>
    <p:extLst>
      <p:ext uri="{BB962C8B-B14F-4D97-AF65-F5344CB8AC3E}">
        <p14:creationId xmlns:p14="http://schemas.microsoft.com/office/powerpoint/2010/main" val="54252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8F3A5E-D6BE-4BBE-8097-68F6B6A1EBDB}" type="slidenum">
              <a:rPr lang="en-US" smtClean="0"/>
              <a:t>6</a:t>
            </a:fld>
            <a:endParaRPr lang="en-US" dirty="0"/>
          </a:p>
        </p:txBody>
      </p:sp>
    </p:spTree>
    <p:extLst>
      <p:ext uri="{BB962C8B-B14F-4D97-AF65-F5344CB8AC3E}">
        <p14:creationId xmlns:p14="http://schemas.microsoft.com/office/powerpoint/2010/main" val="140854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8F3A5E-D6BE-4BBE-8097-68F6B6A1EBDB}" type="slidenum">
              <a:rPr lang="en-US" smtClean="0"/>
              <a:t>7</a:t>
            </a:fld>
            <a:endParaRPr lang="en-US" dirty="0"/>
          </a:p>
        </p:txBody>
      </p:sp>
    </p:spTree>
    <p:extLst>
      <p:ext uri="{BB962C8B-B14F-4D97-AF65-F5344CB8AC3E}">
        <p14:creationId xmlns:p14="http://schemas.microsoft.com/office/powerpoint/2010/main" val="11550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8F3A5E-D6BE-4BBE-8097-68F6B6A1EBDB}" type="slidenum">
              <a:rPr lang="en-US" smtClean="0"/>
              <a:t>8</a:t>
            </a:fld>
            <a:endParaRPr lang="en-US" dirty="0"/>
          </a:p>
        </p:txBody>
      </p:sp>
    </p:spTree>
    <p:extLst>
      <p:ext uri="{BB962C8B-B14F-4D97-AF65-F5344CB8AC3E}">
        <p14:creationId xmlns:p14="http://schemas.microsoft.com/office/powerpoint/2010/main" val="3437053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8F3A5E-D6BE-4BBE-8097-68F6B6A1EBDB}" type="slidenum">
              <a:rPr lang="en-US" smtClean="0"/>
              <a:t>11</a:t>
            </a:fld>
            <a:endParaRPr lang="en-US" dirty="0"/>
          </a:p>
        </p:txBody>
      </p:sp>
    </p:spTree>
    <p:extLst>
      <p:ext uri="{BB962C8B-B14F-4D97-AF65-F5344CB8AC3E}">
        <p14:creationId xmlns:p14="http://schemas.microsoft.com/office/powerpoint/2010/main" val="142810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8F3A5E-D6BE-4BBE-8097-68F6B6A1EBDB}" type="slidenum">
              <a:rPr lang="en-US" smtClean="0"/>
              <a:t>12</a:t>
            </a:fld>
            <a:endParaRPr lang="en-US" dirty="0"/>
          </a:p>
        </p:txBody>
      </p:sp>
    </p:spTree>
    <p:extLst>
      <p:ext uri="{BB962C8B-B14F-4D97-AF65-F5344CB8AC3E}">
        <p14:creationId xmlns:p14="http://schemas.microsoft.com/office/powerpoint/2010/main" val="24601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8F3A5E-D6BE-4BBE-8097-68F6B6A1EBDB}" type="slidenum">
              <a:rPr lang="en-US" smtClean="0"/>
              <a:t>13</a:t>
            </a:fld>
            <a:endParaRPr lang="en-US" dirty="0"/>
          </a:p>
        </p:txBody>
      </p:sp>
    </p:spTree>
    <p:extLst>
      <p:ext uri="{BB962C8B-B14F-4D97-AF65-F5344CB8AC3E}">
        <p14:creationId xmlns:p14="http://schemas.microsoft.com/office/powerpoint/2010/main" val="186075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8F3A5E-D6BE-4BBE-8097-68F6B6A1EBDB}" type="slidenum">
              <a:rPr lang="en-US" smtClean="0"/>
              <a:t>15</a:t>
            </a:fld>
            <a:endParaRPr lang="en-US" dirty="0"/>
          </a:p>
        </p:txBody>
      </p:sp>
    </p:spTree>
    <p:extLst>
      <p:ext uri="{BB962C8B-B14F-4D97-AF65-F5344CB8AC3E}">
        <p14:creationId xmlns:p14="http://schemas.microsoft.com/office/powerpoint/2010/main" val="414056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64C4-D093-4E6A-BB25-9EB1573FC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1558CE-91B7-4870-931A-6BE56D0742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5E1549-5F5B-4119-A20F-DB28ECD9611E}"/>
              </a:ext>
            </a:extLst>
          </p:cNvPr>
          <p:cNvSpPr>
            <a:spLocks noGrp="1"/>
          </p:cNvSpPr>
          <p:nvPr>
            <p:ph type="dt" sz="half" idx="10"/>
          </p:nvPr>
        </p:nvSpPr>
        <p:spPr/>
        <p:txBody>
          <a:bodyPr/>
          <a:lstStyle/>
          <a:p>
            <a:fld id="{E47A0CDF-EBA6-457B-BE7B-3994BECE43E5}" type="datetimeFigureOut">
              <a:rPr lang="en-US" smtClean="0"/>
              <a:t>11/9/2021</a:t>
            </a:fld>
            <a:endParaRPr lang="en-US" dirty="0"/>
          </a:p>
        </p:txBody>
      </p:sp>
      <p:sp>
        <p:nvSpPr>
          <p:cNvPr id="5" name="Footer Placeholder 4">
            <a:extLst>
              <a:ext uri="{FF2B5EF4-FFF2-40B4-BE49-F238E27FC236}">
                <a16:creationId xmlns:a16="http://schemas.microsoft.com/office/drawing/2014/main" id="{E8FBD32A-9BF4-4C74-8EA8-D4956231CA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21389D-383C-4276-9D82-FF8292F3DFDE}"/>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34461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8EA5-858A-428C-9692-2D4F66F13F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D47C6-6FA8-4C0D-8EAE-76D76E5491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F0622-B3C0-415F-97F3-56C390AB887B}"/>
              </a:ext>
            </a:extLst>
          </p:cNvPr>
          <p:cNvSpPr>
            <a:spLocks noGrp="1"/>
          </p:cNvSpPr>
          <p:nvPr>
            <p:ph type="dt" sz="half" idx="10"/>
          </p:nvPr>
        </p:nvSpPr>
        <p:spPr/>
        <p:txBody>
          <a:bodyPr/>
          <a:lstStyle/>
          <a:p>
            <a:fld id="{E47A0CDF-EBA6-457B-BE7B-3994BECE43E5}" type="datetimeFigureOut">
              <a:rPr lang="en-US" smtClean="0"/>
              <a:t>11/9/2021</a:t>
            </a:fld>
            <a:endParaRPr lang="en-US" dirty="0"/>
          </a:p>
        </p:txBody>
      </p:sp>
      <p:sp>
        <p:nvSpPr>
          <p:cNvPr id="5" name="Footer Placeholder 4">
            <a:extLst>
              <a:ext uri="{FF2B5EF4-FFF2-40B4-BE49-F238E27FC236}">
                <a16:creationId xmlns:a16="http://schemas.microsoft.com/office/drawing/2014/main" id="{F6AD8A91-71AC-445D-8D9E-663BB05A95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902BBF-0382-4A00-B241-FA94E7BEC2C2}"/>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12296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BB3803-98A3-4FFE-B596-87C9DC79C9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E926B8-4AB4-4FCD-AD6A-E259D50A24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0DBD1-7F6C-4720-8597-267D98897678}"/>
              </a:ext>
            </a:extLst>
          </p:cNvPr>
          <p:cNvSpPr>
            <a:spLocks noGrp="1"/>
          </p:cNvSpPr>
          <p:nvPr>
            <p:ph type="dt" sz="half" idx="10"/>
          </p:nvPr>
        </p:nvSpPr>
        <p:spPr/>
        <p:txBody>
          <a:bodyPr/>
          <a:lstStyle/>
          <a:p>
            <a:fld id="{E47A0CDF-EBA6-457B-BE7B-3994BECE43E5}" type="datetimeFigureOut">
              <a:rPr lang="en-US" smtClean="0"/>
              <a:t>11/9/2021</a:t>
            </a:fld>
            <a:endParaRPr lang="en-US" dirty="0"/>
          </a:p>
        </p:txBody>
      </p:sp>
      <p:sp>
        <p:nvSpPr>
          <p:cNvPr id="5" name="Footer Placeholder 4">
            <a:extLst>
              <a:ext uri="{FF2B5EF4-FFF2-40B4-BE49-F238E27FC236}">
                <a16:creationId xmlns:a16="http://schemas.microsoft.com/office/drawing/2014/main" id="{337F3650-C423-418A-8AEC-A3BB83EF9C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C73AEC-A3AD-46AE-8F90-A422EC14C15E}"/>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356742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a:solidFill>
                  <a:srgbClr val="FFFFFF"/>
                </a:solidFill>
                <a:latin typeface="Source Sans Pro"/>
                <a:cs typeface="Source Sans Pro"/>
              </a:rPr>
              <a:t>“Type quote</a:t>
            </a:r>
            <a:r>
              <a:rPr sz="4200" b="0" spc="-55">
                <a:solidFill>
                  <a:srgbClr val="FFFFFF"/>
                </a:solidFill>
                <a:latin typeface="Source Sans Pro"/>
                <a:cs typeface="Source Sans Pro"/>
              </a:rPr>
              <a:t> </a:t>
            </a:r>
            <a:r>
              <a:rPr sz="4200" b="0" spc="-70">
                <a:solidFill>
                  <a:srgbClr val="FFFFFF"/>
                </a:solidFill>
                <a:latin typeface="Source Sans Pro"/>
                <a:cs typeface="Source Sans Pro"/>
              </a:rPr>
              <a:t>here.”</a:t>
            </a:r>
            <a:endParaRPr sz="4200">
              <a:latin typeface="Source Sans Pro"/>
              <a:cs typeface="Source Sans Pro"/>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t="27579" r="27517" b="8520"/>
          <a:stretch/>
        </p:blipFill>
        <p:spPr>
          <a:xfrm>
            <a:off x="4416972" y="0"/>
            <a:ext cx="7768678" cy="6858000"/>
          </a:xfrm>
          <a:prstGeom prst="rect">
            <a:avLst/>
          </a:prstGeom>
        </p:spPr>
      </p:pic>
      <p:sp>
        <p:nvSpPr>
          <p:cNvPr id="5" name="TextBox 4"/>
          <p:cNvSpPr txBox="1"/>
          <p:nvPr userDrawn="1"/>
        </p:nvSpPr>
        <p:spPr>
          <a:xfrm>
            <a:off x="10265133" y="88820"/>
            <a:ext cx="1926867" cy="307777"/>
          </a:xfrm>
          <a:prstGeom prst="rect">
            <a:avLst/>
          </a:prstGeom>
          <a:noFill/>
        </p:spPr>
        <p:txBody>
          <a:bodyPr wrap="square" rtlCol="0">
            <a:spAutoFit/>
          </a:bodyPr>
          <a:lstStyle/>
          <a:p>
            <a:r>
              <a:rPr lang="en-US" sz="1400">
                <a:solidFill>
                  <a:schemeClr val="bg1"/>
                </a:solidFill>
                <a:latin typeface="Source Sans Pro" panose="020B0503030403020204" pitchFamily="34" charset="0"/>
                <a:ea typeface="Source Sans Pro" panose="020B0503030403020204" pitchFamily="34" charset="0"/>
              </a:rPr>
              <a:t>Available for Public</a:t>
            </a:r>
            <a:r>
              <a:rPr lang="en-US" sz="1400" baseline="0">
                <a:solidFill>
                  <a:schemeClr val="bg1"/>
                </a:solidFill>
                <a:latin typeface="Source Sans Pro" panose="020B0503030403020204" pitchFamily="34" charset="0"/>
                <a:ea typeface="Source Sans Pro" panose="020B0503030403020204" pitchFamily="34" charset="0"/>
              </a:rPr>
              <a:t> Use</a:t>
            </a:r>
            <a:endParaRPr lang="en-US" sz="140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5817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a:t>CLICK TO EDIT MASTER TITLE STYLE</a:t>
            </a:r>
          </a:p>
        </p:txBody>
      </p:sp>
      <p:sp>
        <p:nvSpPr>
          <p:cNvPr id="4" name="Footer Placeholder 3"/>
          <p:cNvSpPr>
            <a:spLocks noGrp="1"/>
          </p:cNvSpPr>
          <p:nvPr>
            <p:ph type="ftr" sz="quarter" idx="10"/>
          </p:nvPr>
        </p:nvSpPr>
        <p:spPr>
          <a:xfrm>
            <a:off x="337351" y="6356350"/>
            <a:ext cx="7816049" cy="365125"/>
          </a:xfrm>
          <a:prstGeom prst="rect">
            <a:avLst/>
          </a:prstGeom>
        </p:spPr>
        <p:txBody>
          <a:bodyPr/>
          <a:lstStyle/>
          <a:p>
            <a:pPr marL="12700">
              <a:lnSpc>
                <a:spcPts val="969"/>
              </a:lnSpc>
            </a:pPr>
            <a:endParaRPr lang="en-US">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a:p>
        </p:txBody>
      </p:sp>
    </p:spTree>
    <p:extLst>
      <p:ext uri="{BB962C8B-B14F-4D97-AF65-F5344CB8AC3E}">
        <p14:creationId xmlns:p14="http://schemas.microsoft.com/office/powerpoint/2010/main" val="121862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694E-80BA-4339-B747-808FE537D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33408-3E06-417B-943D-3ACB1F471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9B789-080A-4303-BE75-EC0CEA321288}"/>
              </a:ext>
            </a:extLst>
          </p:cNvPr>
          <p:cNvSpPr>
            <a:spLocks noGrp="1"/>
          </p:cNvSpPr>
          <p:nvPr>
            <p:ph type="dt" sz="half" idx="10"/>
          </p:nvPr>
        </p:nvSpPr>
        <p:spPr/>
        <p:txBody>
          <a:bodyPr/>
          <a:lstStyle/>
          <a:p>
            <a:fld id="{E47A0CDF-EBA6-457B-BE7B-3994BECE43E5}" type="datetimeFigureOut">
              <a:rPr lang="en-US" smtClean="0"/>
              <a:t>11/9/2021</a:t>
            </a:fld>
            <a:endParaRPr lang="en-US" dirty="0"/>
          </a:p>
        </p:txBody>
      </p:sp>
      <p:sp>
        <p:nvSpPr>
          <p:cNvPr id="5" name="Footer Placeholder 4">
            <a:extLst>
              <a:ext uri="{FF2B5EF4-FFF2-40B4-BE49-F238E27FC236}">
                <a16:creationId xmlns:a16="http://schemas.microsoft.com/office/drawing/2014/main" id="{BB4C8E15-76FE-41AA-899B-1692C15CEC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4E129E-59D0-4101-A9DE-8DB554DE5E61}"/>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365741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821B-FE8E-4F73-9080-57D801F765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F87214-B0CD-468F-A26A-0016B02AF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56B30B-DFE4-439C-A7A5-7D0839D62A17}"/>
              </a:ext>
            </a:extLst>
          </p:cNvPr>
          <p:cNvSpPr>
            <a:spLocks noGrp="1"/>
          </p:cNvSpPr>
          <p:nvPr>
            <p:ph type="dt" sz="half" idx="10"/>
          </p:nvPr>
        </p:nvSpPr>
        <p:spPr/>
        <p:txBody>
          <a:bodyPr/>
          <a:lstStyle/>
          <a:p>
            <a:fld id="{E47A0CDF-EBA6-457B-BE7B-3994BECE43E5}" type="datetimeFigureOut">
              <a:rPr lang="en-US" smtClean="0"/>
              <a:t>11/9/2021</a:t>
            </a:fld>
            <a:endParaRPr lang="en-US" dirty="0"/>
          </a:p>
        </p:txBody>
      </p:sp>
      <p:sp>
        <p:nvSpPr>
          <p:cNvPr id="5" name="Footer Placeholder 4">
            <a:extLst>
              <a:ext uri="{FF2B5EF4-FFF2-40B4-BE49-F238E27FC236}">
                <a16:creationId xmlns:a16="http://schemas.microsoft.com/office/drawing/2014/main" id="{3C9DF2C5-77FE-482C-87F5-FD477803AF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FC9491-6B76-46E8-BDA6-59D42378AD74}"/>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6519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F6CE-3FEF-4E7B-A021-554089454A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32A219-7FDC-41BE-84DA-50EDBD34F2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1325F9-D49E-46E3-BA11-B5760A5B99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471D65-92BD-422D-B4F7-3211F1522600}"/>
              </a:ext>
            </a:extLst>
          </p:cNvPr>
          <p:cNvSpPr>
            <a:spLocks noGrp="1"/>
          </p:cNvSpPr>
          <p:nvPr>
            <p:ph type="dt" sz="half" idx="10"/>
          </p:nvPr>
        </p:nvSpPr>
        <p:spPr/>
        <p:txBody>
          <a:bodyPr/>
          <a:lstStyle/>
          <a:p>
            <a:fld id="{E47A0CDF-EBA6-457B-BE7B-3994BECE43E5}" type="datetimeFigureOut">
              <a:rPr lang="en-US" smtClean="0"/>
              <a:t>11/9/2021</a:t>
            </a:fld>
            <a:endParaRPr lang="en-US" dirty="0"/>
          </a:p>
        </p:txBody>
      </p:sp>
      <p:sp>
        <p:nvSpPr>
          <p:cNvPr id="6" name="Footer Placeholder 5">
            <a:extLst>
              <a:ext uri="{FF2B5EF4-FFF2-40B4-BE49-F238E27FC236}">
                <a16:creationId xmlns:a16="http://schemas.microsoft.com/office/drawing/2014/main" id="{FD73351F-49AB-4C7B-81D7-0A74E6E84D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FAB281-782B-45C6-B446-6DF207939C43}"/>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188239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01F5-D9DD-4E28-9760-E2F2735338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FE363-C87C-4869-B092-D8742EDFA5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8D0096-1C63-414B-832D-A86C722747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39A993-ADE9-4245-BA2B-3821864F8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E9919B-36CB-49A0-AAAD-FBB73278A3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94B181-F878-4F2C-B281-48D52E93C624}"/>
              </a:ext>
            </a:extLst>
          </p:cNvPr>
          <p:cNvSpPr>
            <a:spLocks noGrp="1"/>
          </p:cNvSpPr>
          <p:nvPr>
            <p:ph type="dt" sz="half" idx="10"/>
          </p:nvPr>
        </p:nvSpPr>
        <p:spPr/>
        <p:txBody>
          <a:bodyPr/>
          <a:lstStyle/>
          <a:p>
            <a:fld id="{E47A0CDF-EBA6-457B-BE7B-3994BECE43E5}" type="datetimeFigureOut">
              <a:rPr lang="en-US" smtClean="0"/>
              <a:t>11/9/2021</a:t>
            </a:fld>
            <a:endParaRPr lang="en-US" dirty="0"/>
          </a:p>
        </p:txBody>
      </p:sp>
      <p:sp>
        <p:nvSpPr>
          <p:cNvPr id="8" name="Footer Placeholder 7">
            <a:extLst>
              <a:ext uri="{FF2B5EF4-FFF2-40B4-BE49-F238E27FC236}">
                <a16:creationId xmlns:a16="http://schemas.microsoft.com/office/drawing/2014/main" id="{96799FCC-F573-404D-83C4-E9FEE2D02A2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32AA0C3-9BAC-46E1-BF30-DB984E5EC7AD}"/>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120524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9639-2004-4DC2-BDD9-60EA9CFFD0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640297-6F84-4BA7-A731-71A0C5461733}"/>
              </a:ext>
            </a:extLst>
          </p:cNvPr>
          <p:cNvSpPr>
            <a:spLocks noGrp="1"/>
          </p:cNvSpPr>
          <p:nvPr>
            <p:ph type="dt" sz="half" idx="10"/>
          </p:nvPr>
        </p:nvSpPr>
        <p:spPr/>
        <p:txBody>
          <a:bodyPr/>
          <a:lstStyle/>
          <a:p>
            <a:fld id="{E47A0CDF-EBA6-457B-BE7B-3994BECE43E5}" type="datetimeFigureOut">
              <a:rPr lang="en-US" smtClean="0"/>
              <a:t>11/9/2021</a:t>
            </a:fld>
            <a:endParaRPr lang="en-US" dirty="0"/>
          </a:p>
        </p:txBody>
      </p:sp>
      <p:sp>
        <p:nvSpPr>
          <p:cNvPr id="4" name="Footer Placeholder 3">
            <a:extLst>
              <a:ext uri="{FF2B5EF4-FFF2-40B4-BE49-F238E27FC236}">
                <a16:creationId xmlns:a16="http://schemas.microsoft.com/office/drawing/2014/main" id="{C55B789F-3C1B-4149-91A6-537ABD4BCE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75F3DA-816C-4A46-87B8-E326AF71D7A5}"/>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390371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53220-004C-41C2-9025-CC83A7E843A2}"/>
              </a:ext>
            </a:extLst>
          </p:cNvPr>
          <p:cNvSpPr>
            <a:spLocks noGrp="1"/>
          </p:cNvSpPr>
          <p:nvPr>
            <p:ph type="dt" sz="half" idx="10"/>
          </p:nvPr>
        </p:nvSpPr>
        <p:spPr/>
        <p:txBody>
          <a:bodyPr/>
          <a:lstStyle/>
          <a:p>
            <a:fld id="{E47A0CDF-EBA6-457B-BE7B-3994BECE43E5}" type="datetimeFigureOut">
              <a:rPr lang="en-US" smtClean="0"/>
              <a:t>11/9/2021</a:t>
            </a:fld>
            <a:endParaRPr lang="en-US" dirty="0"/>
          </a:p>
        </p:txBody>
      </p:sp>
      <p:sp>
        <p:nvSpPr>
          <p:cNvPr id="3" name="Footer Placeholder 2">
            <a:extLst>
              <a:ext uri="{FF2B5EF4-FFF2-40B4-BE49-F238E27FC236}">
                <a16:creationId xmlns:a16="http://schemas.microsoft.com/office/drawing/2014/main" id="{EC336FDE-31BA-4099-A414-A2B77B1CBE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B31C0BA-96B9-4068-92EA-B679AE68D139}"/>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232059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5CFA-D018-484F-AE11-F1D4E7EC3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AA8E9-5273-4CF9-A8EC-2A94BE100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B1B1C-2DA6-46A7-8366-54E8EF29C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58D4D1-5DE5-44DF-88C3-462BE34CC9C0}"/>
              </a:ext>
            </a:extLst>
          </p:cNvPr>
          <p:cNvSpPr>
            <a:spLocks noGrp="1"/>
          </p:cNvSpPr>
          <p:nvPr>
            <p:ph type="dt" sz="half" idx="10"/>
          </p:nvPr>
        </p:nvSpPr>
        <p:spPr/>
        <p:txBody>
          <a:bodyPr/>
          <a:lstStyle/>
          <a:p>
            <a:fld id="{E47A0CDF-EBA6-457B-BE7B-3994BECE43E5}" type="datetimeFigureOut">
              <a:rPr lang="en-US" smtClean="0"/>
              <a:t>11/9/2021</a:t>
            </a:fld>
            <a:endParaRPr lang="en-US" dirty="0"/>
          </a:p>
        </p:txBody>
      </p:sp>
      <p:sp>
        <p:nvSpPr>
          <p:cNvPr id="6" name="Footer Placeholder 5">
            <a:extLst>
              <a:ext uri="{FF2B5EF4-FFF2-40B4-BE49-F238E27FC236}">
                <a16:creationId xmlns:a16="http://schemas.microsoft.com/office/drawing/2014/main" id="{78473CBF-899E-4706-884F-E460DFE7F7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9E0D43-2D99-4F26-B7CB-53D05C2D3019}"/>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59989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9C1-02F6-49C8-8B7A-73D8E0F12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906B09-7125-4C09-8A4A-779971C01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D7CBC6-F17D-4319-BFB9-EA0505D85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2BAA08-302C-4EC9-A434-5DC9C433C77D}"/>
              </a:ext>
            </a:extLst>
          </p:cNvPr>
          <p:cNvSpPr>
            <a:spLocks noGrp="1"/>
          </p:cNvSpPr>
          <p:nvPr>
            <p:ph type="dt" sz="half" idx="10"/>
          </p:nvPr>
        </p:nvSpPr>
        <p:spPr/>
        <p:txBody>
          <a:bodyPr/>
          <a:lstStyle/>
          <a:p>
            <a:fld id="{E47A0CDF-EBA6-457B-BE7B-3994BECE43E5}" type="datetimeFigureOut">
              <a:rPr lang="en-US" smtClean="0"/>
              <a:t>11/9/2021</a:t>
            </a:fld>
            <a:endParaRPr lang="en-US" dirty="0"/>
          </a:p>
        </p:txBody>
      </p:sp>
      <p:sp>
        <p:nvSpPr>
          <p:cNvPr id="6" name="Footer Placeholder 5">
            <a:extLst>
              <a:ext uri="{FF2B5EF4-FFF2-40B4-BE49-F238E27FC236}">
                <a16:creationId xmlns:a16="http://schemas.microsoft.com/office/drawing/2014/main" id="{692314AB-75CF-44B5-8F09-A2DBF20F90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CED9A6-D0B2-48B4-8CDD-D9124B06CF70}"/>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200053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3866A-1B64-4044-A271-050B90F29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A6C81D-7F5D-4CA0-BFC2-27BE5E7A8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0EC2B-3156-4839-AF49-B9EAFD2EC7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A0CDF-EBA6-457B-BE7B-3994BECE43E5}" type="datetimeFigureOut">
              <a:rPr lang="en-US" smtClean="0"/>
              <a:t>11/9/2021</a:t>
            </a:fld>
            <a:endParaRPr lang="en-US" dirty="0"/>
          </a:p>
        </p:txBody>
      </p:sp>
      <p:sp>
        <p:nvSpPr>
          <p:cNvPr id="5" name="Footer Placeholder 4">
            <a:extLst>
              <a:ext uri="{FF2B5EF4-FFF2-40B4-BE49-F238E27FC236}">
                <a16:creationId xmlns:a16="http://schemas.microsoft.com/office/drawing/2014/main" id="{1857B918-1616-4B86-A6ED-60579378C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9B5008E-526E-4F71-8C42-7D0239192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57504-0EAB-48E1-808A-4E451FB5249C}" type="slidenum">
              <a:rPr lang="en-US" smtClean="0"/>
              <a:t>‹#›</a:t>
            </a:fld>
            <a:endParaRPr lang="en-US" dirty="0"/>
          </a:p>
        </p:txBody>
      </p:sp>
    </p:spTree>
    <p:extLst>
      <p:ext uri="{BB962C8B-B14F-4D97-AF65-F5344CB8AC3E}">
        <p14:creationId xmlns:p14="http://schemas.microsoft.com/office/powerpoint/2010/main" val="721436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jp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PS3llQfRLD8?feature=oembed" TargetMode="Externa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fcc.gov/scam-glossary"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eQueUz1Q9gM?feature=oembed" TargetMode="Externa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hyperlink" Target="mailto:outreach@fcc.gov" TargetMode="External"/><Relationship Id="rId3" Type="http://schemas.openxmlformats.org/officeDocument/2006/relationships/image" Target="../media/image2.jpeg"/><Relationship Id="rId7" Type="http://schemas.openxmlformats.org/officeDocument/2006/relationships/hyperlink" Target="http://www.fcc.gov/general/outreach"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www.fcc.gov/consumers" TargetMode="External"/><Relationship Id="rId5" Type="http://schemas.openxmlformats.org/officeDocument/2006/relationships/hyperlink" Target="https://www.fcc.gov/covid-scams" TargetMode="External"/><Relationship Id="rId4" Type="http://schemas.openxmlformats.org/officeDocument/2006/relationships/image" Target="../media/image3.jpeg"/><Relationship Id="rId9" Type="http://schemas.openxmlformats.org/officeDocument/2006/relationships/hyperlink" Target="https://www.fcc.gov/consume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6E6512-B7FD-418C-BDF4-D391C966AFB3}"/>
              </a:ext>
            </a:extLst>
          </p:cNvPr>
          <p:cNvSpPr txBox="1"/>
          <p:nvPr/>
        </p:nvSpPr>
        <p:spPr>
          <a:xfrm>
            <a:off x="0" y="0"/>
            <a:ext cx="12192000" cy="923330"/>
          </a:xfrm>
          <a:prstGeom prst="rect">
            <a:avLst/>
          </a:prstGeom>
          <a:solidFill>
            <a:schemeClr val="bg1"/>
          </a:solidFill>
        </p:spPr>
        <p:txBody>
          <a:bodyPr wrap="square" rtlCol="0">
            <a:spAutoFit/>
          </a:bodyPr>
          <a:lstStyle/>
          <a:p>
            <a:pPr algn="ctr"/>
            <a:r>
              <a:rPr lang="en-US" sz="5400" dirty="0"/>
              <a:t>BE ALERT: It’s Scam Season</a:t>
            </a:r>
          </a:p>
        </p:txBody>
      </p:sp>
      <p:pic>
        <p:nvPicPr>
          <p:cNvPr id="1028" name="Picture 4" descr="FCC Seals and Logos | Federal Communications Commission">
            <a:extLst>
              <a:ext uri="{FF2B5EF4-FFF2-40B4-BE49-F238E27FC236}">
                <a16:creationId xmlns:a16="http://schemas.microsoft.com/office/drawing/2014/main" id="{6A1C4609-15B0-479A-84D1-62B1E9071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73" y="111651"/>
            <a:ext cx="843286" cy="6570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A2ED3A-4A4D-4767-A0BB-434D105FB235}"/>
              </a:ext>
            </a:extLst>
          </p:cNvPr>
          <p:cNvSpPr txBox="1"/>
          <p:nvPr/>
        </p:nvSpPr>
        <p:spPr>
          <a:xfrm>
            <a:off x="2317528" y="2151727"/>
            <a:ext cx="8574590" cy="2554545"/>
          </a:xfrm>
          <a:prstGeom prst="rect">
            <a:avLst/>
          </a:prstGeom>
          <a:noFill/>
        </p:spPr>
        <p:txBody>
          <a:bodyPr wrap="square" rtlCol="0">
            <a:spAutoFit/>
          </a:bodyPr>
          <a:lstStyle/>
          <a:p>
            <a:pPr algn="ctr"/>
            <a:r>
              <a:rPr lang="en-US" sz="4000" dirty="0">
                <a:solidFill>
                  <a:schemeClr val="bg1"/>
                </a:solidFill>
                <a:latin typeface="Source Sans Pro Black" panose="020B0604020202020204" pitchFamily="34" charset="0"/>
              </a:rPr>
              <a:t>FCC SCAM PREVENTION </a:t>
            </a:r>
          </a:p>
          <a:p>
            <a:pPr algn="ctr"/>
            <a:r>
              <a:rPr lang="en-US" sz="4000" dirty="0">
                <a:solidFill>
                  <a:schemeClr val="bg1"/>
                </a:solidFill>
                <a:latin typeface="Source Sans Pro Black" panose="020B0604020202020204" pitchFamily="34" charset="0"/>
              </a:rPr>
              <a:t>WORKSHOP</a:t>
            </a:r>
          </a:p>
          <a:p>
            <a:pPr algn="ctr"/>
            <a:r>
              <a:rPr lang="en-US" sz="4000" dirty="0">
                <a:solidFill>
                  <a:schemeClr val="bg1"/>
                </a:solidFill>
                <a:latin typeface="Source Sans Pro Black" panose="020B0604020202020204" pitchFamily="34" charset="0"/>
              </a:rPr>
              <a:t>Wednesday, November 10, 2021</a:t>
            </a:r>
          </a:p>
          <a:p>
            <a:pPr algn="ctr"/>
            <a:r>
              <a:rPr lang="en-US" sz="4000" dirty="0">
                <a:solidFill>
                  <a:schemeClr val="bg1"/>
                </a:solidFill>
                <a:latin typeface="Source Sans Pro Black" panose="020B0604020202020204" pitchFamily="34" charset="0"/>
              </a:rPr>
              <a:t>2:00pm – 3:00pm</a:t>
            </a:r>
          </a:p>
        </p:txBody>
      </p:sp>
      <p:pic>
        <p:nvPicPr>
          <p:cNvPr id="6" name="Picture 2" descr="Sarasota County Libraries – EdExploreSRQ">
            <a:extLst>
              <a:ext uri="{FF2B5EF4-FFF2-40B4-BE49-F238E27FC236}">
                <a16:creationId xmlns:a16="http://schemas.microsoft.com/office/drawing/2014/main" id="{F988722B-5E13-4763-BD33-347F39838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318" y="5970927"/>
            <a:ext cx="1398494" cy="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80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B3DFA6-1362-4739-BDAA-0ACCE4AA6EE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92949"/>
          </a:xfrm>
          <a:prstGeom prst="rect">
            <a:avLst/>
          </a:prstGeom>
        </p:spPr>
      </p:pic>
      <p:sp>
        <p:nvSpPr>
          <p:cNvPr id="3" name="TextBox 2">
            <a:extLst>
              <a:ext uri="{FF2B5EF4-FFF2-40B4-BE49-F238E27FC236}">
                <a16:creationId xmlns:a16="http://schemas.microsoft.com/office/drawing/2014/main" id="{ABC3B668-3E1B-40DC-8653-15F4B8B6B8B3}"/>
              </a:ext>
            </a:extLst>
          </p:cNvPr>
          <p:cNvSpPr txBox="1"/>
          <p:nvPr/>
        </p:nvSpPr>
        <p:spPr>
          <a:xfrm>
            <a:off x="2507767" y="2047552"/>
            <a:ext cx="6925456" cy="707886"/>
          </a:xfrm>
          <a:prstGeom prst="rect">
            <a:avLst/>
          </a:prstGeom>
          <a:noFill/>
        </p:spPr>
        <p:txBody>
          <a:bodyPr wrap="square" rtlCol="0">
            <a:spAutoFit/>
          </a:bodyPr>
          <a:lstStyle/>
          <a:p>
            <a:pPr algn="ctr"/>
            <a:r>
              <a:rPr lang="en-US" sz="4000" b="1" dirty="0">
                <a:solidFill>
                  <a:schemeClr val="bg1"/>
                </a:solidFill>
              </a:rPr>
              <a:t>Emergency Broadband Benefit</a:t>
            </a:r>
          </a:p>
        </p:txBody>
      </p:sp>
      <p:sp>
        <p:nvSpPr>
          <p:cNvPr id="5" name="TextBox 4">
            <a:extLst>
              <a:ext uri="{FF2B5EF4-FFF2-40B4-BE49-F238E27FC236}">
                <a16:creationId xmlns:a16="http://schemas.microsoft.com/office/drawing/2014/main" id="{99D1413B-0E4C-4A7A-B501-2FA67920E3B8}"/>
              </a:ext>
            </a:extLst>
          </p:cNvPr>
          <p:cNvSpPr txBox="1"/>
          <p:nvPr/>
        </p:nvSpPr>
        <p:spPr>
          <a:xfrm>
            <a:off x="2922495" y="3429000"/>
            <a:ext cx="6096000" cy="1754326"/>
          </a:xfrm>
          <a:prstGeom prst="rect">
            <a:avLst/>
          </a:prstGeom>
          <a:noFill/>
        </p:spPr>
        <p:txBody>
          <a:bodyPr wrap="square">
            <a:spAutoFit/>
          </a:bodyPr>
          <a:lstStyle/>
          <a:p>
            <a:pPr algn="ctr"/>
            <a:r>
              <a:rPr lang="en-US" sz="3600" b="1" dirty="0">
                <a:solidFill>
                  <a:schemeClr val="bg1"/>
                </a:solidFill>
              </a:rPr>
              <a:t>What is the Benefit?</a:t>
            </a:r>
          </a:p>
          <a:p>
            <a:pPr algn="ctr"/>
            <a:r>
              <a:rPr lang="en-US" sz="3600" b="1" dirty="0">
                <a:solidFill>
                  <a:schemeClr val="bg1"/>
                </a:solidFill>
              </a:rPr>
              <a:t>Who Is Eligible?</a:t>
            </a:r>
          </a:p>
          <a:p>
            <a:pPr algn="ctr"/>
            <a:r>
              <a:rPr lang="en-US" sz="3600" b="1" dirty="0">
                <a:solidFill>
                  <a:schemeClr val="bg1"/>
                </a:solidFill>
              </a:rPr>
              <a:t>How Can Households Apply?</a:t>
            </a:r>
          </a:p>
        </p:txBody>
      </p:sp>
      <p:pic>
        <p:nvPicPr>
          <p:cNvPr id="6" name="Picture 5">
            <a:extLst>
              <a:ext uri="{FF2B5EF4-FFF2-40B4-BE49-F238E27FC236}">
                <a16:creationId xmlns:a16="http://schemas.microsoft.com/office/drawing/2014/main" id="{7A36C7D0-4F98-4953-8BC9-D4925C4F2B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81" y="5452082"/>
            <a:ext cx="1149799" cy="967767"/>
          </a:xfrm>
          <a:prstGeom prst="rect">
            <a:avLst/>
          </a:prstGeom>
        </p:spPr>
      </p:pic>
      <p:pic>
        <p:nvPicPr>
          <p:cNvPr id="7" name="Picture 2" descr="Sarasota County Libraries – EdExploreSRQ">
            <a:extLst>
              <a:ext uri="{FF2B5EF4-FFF2-40B4-BE49-F238E27FC236}">
                <a16:creationId xmlns:a16="http://schemas.microsoft.com/office/drawing/2014/main" id="{1159EDC3-0B8B-4D1C-9C47-BF4D3C1B7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7318" y="5970927"/>
            <a:ext cx="1398494" cy="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1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2" descr="Sarasota County Libraries – EdExploreSRQ">
            <a:extLst>
              <a:ext uri="{FF2B5EF4-FFF2-40B4-BE49-F238E27FC236}">
                <a16:creationId xmlns:a16="http://schemas.microsoft.com/office/drawing/2014/main" id="{1188B0B7-13F7-4488-892D-28BDC4558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318" y="5970927"/>
            <a:ext cx="1398494" cy="7526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E8E63EE-A97F-487F-97C7-C870C9D89D9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700029"/>
          </a:xfrm>
          <a:prstGeom prst="rect">
            <a:avLst/>
          </a:prstGeom>
        </p:spPr>
      </p:pic>
      <p:sp>
        <p:nvSpPr>
          <p:cNvPr id="6" name="TextBox 5">
            <a:extLst>
              <a:ext uri="{FF2B5EF4-FFF2-40B4-BE49-F238E27FC236}">
                <a16:creationId xmlns:a16="http://schemas.microsoft.com/office/drawing/2014/main" id="{FF19DF13-6797-4ADA-A970-0F7CB855CDA8}"/>
              </a:ext>
            </a:extLst>
          </p:cNvPr>
          <p:cNvSpPr txBox="1"/>
          <p:nvPr/>
        </p:nvSpPr>
        <p:spPr>
          <a:xfrm>
            <a:off x="4840941" y="2154213"/>
            <a:ext cx="6096000" cy="4093428"/>
          </a:xfrm>
          <a:prstGeom prst="rect">
            <a:avLst/>
          </a:prstGeom>
          <a:noFill/>
        </p:spPr>
        <p:txBody>
          <a:bodyPr wrap="square">
            <a:spAutoFit/>
          </a:bodyPr>
          <a:lstStyle/>
          <a:p>
            <a:r>
              <a:rPr lang="en-US" sz="2000" b="1" dirty="0">
                <a:solidFill>
                  <a:schemeClr val="bg1"/>
                </a:solidFill>
              </a:rPr>
              <a:t>The Emergency Broadband Benefit Program is a Federal Communications Commission (FCC) Program that provides a temporary discount on monthly broadband bills for qualifying low-income households.  Eligible households can receive:</a:t>
            </a:r>
          </a:p>
          <a:p>
            <a:endParaRPr lang="en-US" sz="2000" b="1" dirty="0">
              <a:solidFill>
                <a:schemeClr val="bg1"/>
              </a:solidFill>
            </a:endParaRPr>
          </a:p>
          <a:p>
            <a:pPr marL="342900" indent="-342900">
              <a:buFont typeface="Arial" panose="020B0604020202020204" pitchFamily="34" charset="0"/>
              <a:buChar char="•"/>
            </a:pPr>
            <a:r>
              <a:rPr lang="en-US" sz="2000" b="1" dirty="0">
                <a:solidFill>
                  <a:schemeClr val="bg1"/>
                </a:solidFill>
              </a:rPr>
              <a:t>Up to $50/month discount for broadband service and associated equipment rentals;</a:t>
            </a:r>
            <a:endParaRPr lang="en-US" sz="2000" b="1" dirty="0">
              <a:solidFill>
                <a:schemeClr val="bg1"/>
              </a:solidFill>
              <a:cs typeface="Calibri"/>
            </a:endParaRPr>
          </a:p>
          <a:p>
            <a:pPr marL="342900" indent="-342900">
              <a:buFont typeface="Arial" panose="020B0604020202020204" pitchFamily="34" charset="0"/>
              <a:buChar char="•"/>
            </a:pPr>
            <a:r>
              <a:rPr lang="en-US" sz="2000" b="1" dirty="0">
                <a:solidFill>
                  <a:schemeClr val="bg1"/>
                </a:solidFill>
              </a:rPr>
              <a:t>Up to $75/month discount for households on Tribal lands, and;</a:t>
            </a:r>
            <a:endParaRPr lang="en-US" sz="2000" b="1" dirty="0">
              <a:solidFill>
                <a:schemeClr val="bg1"/>
              </a:solidFill>
              <a:cs typeface="Calibri"/>
            </a:endParaRPr>
          </a:p>
          <a:p>
            <a:pPr marL="342900" indent="-342900">
              <a:buFont typeface="Arial" panose="020B0604020202020204" pitchFamily="34" charset="0"/>
              <a:buChar char="•"/>
            </a:pPr>
            <a:r>
              <a:rPr lang="en-US" sz="2000" b="1" dirty="0">
                <a:solidFill>
                  <a:schemeClr val="bg1"/>
                </a:solidFill>
              </a:rPr>
              <a:t>A one-time discount of up to $100 for a laptop, desktop computer, or tablet purchased through a participating provider.</a:t>
            </a:r>
            <a:endParaRPr lang="en-US" sz="2000" b="1" dirty="0">
              <a:solidFill>
                <a:schemeClr val="bg1"/>
              </a:solidFill>
              <a:cs typeface="Calibri"/>
            </a:endParaRPr>
          </a:p>
        </p:txBody>
      </p:sp>
      <p:pic>
        <p:nvPicPr>
          <p:cNvPr id="7" name="Picture 6">
            <a:extLst>
              <a:ext uri="{FF2B5EF4-FFF2-40B4-BE49-F238E27FC236}">
                <a16:creationId xmlns:a16="http://schemas.microsoft.com/office/drawing/2014/main" id="{736E7730-B498-42BA-847A-46A9BC7B5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093" y="1873838"/>
            <a:ext cx="4309872" cy="4473389"/>
          </a:xfrm>
          <a:prstGeom prst="rect">
            <a:avLst/>
          </a:prstGeom>
        </p:spPr>
      </p:pic>
      <p:pic>
        <p:nvPicPr>
          <p:cNvPr id="8" name="Picture 2" descr="FCC Seals and Logos | Federal Communications Commission">
            <a:extLst>
              <a:ext uri="{FF2B5EF4-FFF2-40B4-BE49-F238E27FC236}">
                <a16:creationId xmlns:a16="http://schemas.microsoft.com/office/drawing/2014/main" id="{614BEBB5-9885-41C2-AAD3-053C73CC3A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75" y="5885690"/>
            <a:ext cx="429984" cy="36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971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Picture 2" descr="Slide Header that reads 'Who Qualifies for the Benefit?&quot;  With the FCC logo on the left and the Emergency Broadband Benefit logo on the right.">
            <a:extLst>
              <a:ext uri="{FF2B5EF4-FFF2-40B4-BE49-F238E27FC236}">
                <a16:creationId xmlns:a16="http://schemas.microsoft.com/office/drawing/2014/main" id="{0A082AA4-8F30-4B21-912E-8503F4F80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700029"/>
          </a:xfrm>
          <a:prstGeom prst="rect">
            <a:avLst/>
          </a:prstGeom>
        </p:spPr>
      </p:pic>
      <p:pic>
        <p:nvPicPr>
          <p:cNvPr id="4" name="Picture 3">
            <a:extLst>
              <a:ext uri="{FF2B5EF4-FFF2-40B4-BE49-F238E27FC236}">
                <a16:creationId xmlns:a16="http://schemas.microsoft.com/office/drawing/2014/main" id="{72946B1C-6154-47D9-BD55-BCD0996F92ED}"/>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57" t="21905" r="27276" b="-10013"/>
          <a:stretch/>
        </p:blipFill>
        <p:spPr>
          <a:xfrm>
            <a:off x="7922638" y="1700029"/>
            <a:ext cx="3786011" cy="5391053"/>
          </a:xfrm>
          <a:prstGeom prst="rect">
            <a:avLst/>
          </a:prstGeom>
        </p:spPr>
      </p:pic>
      <p:sp>
        <p:nvSpPr>
          <p:cNvPr id="6" name="TextBox 5">
            <a:extLst>
              <a:ext uri="{FF2B5EF4-FFF2-40B4-BE49-F238E27FC236}">
                <a16:creationId xmlns:a16="http://schemas.microsoft.com/office/drawing/2014/main" id="{E5366D92-F5D8-4E49-904F-53B012CE8ABB}"/>
              </a:ext>
            </a:extLst>
          </p:cNvPr>
          <p:cNvSpPr txBox="1"/>
          <p:nvPr/>
        </p:nvSpPr>
        <p:spPr>
          <a:xfrm>
            <a:off x="582705" y="1820503"/>
            <a:ext cx="7215171" cy="4585871"/>
          </a:xfrm>
          <a:prstGeom prst="rect">
            <a:avLst/>
          </a:prstGeom>
          <a:noFill/>
        </p:spPr>
        <p:txBody>
          <a:bodyPr wrap="square">
            <a:spAutoFit/>
          </a:bodyPr>
          <a:lstStyle/>
          <a:p>
            <a:pPr algn="ctr"/>
            <a:r>
              <a:rPr lang="en-US" sz="2800" b="1" dirty="0">
                <a:solidFill>
                  <a:schemeClr val="bg1"/>
                </a:solidFill>
              </a:rPr>
              <a:t>A Household is Eligible If Any Member</a:t>
            </a:r>
          </a:p>
          <a:p>
            <a:endParaRPr lang="en-US" sz="2200" b="1" dirty="0">
              <a:solidFill>
                <a:schemeClr val="bg1"/>
              </a:solidFill>
            </a:endParaRPr>
          </a:p>
          <a:p>
            <a:pPr marL="457200" indent="-457200">
              <a:buFont typeface="Arial" panose="020B0604020202020204" pitchFamily="34" charset="0"/>
              <a:buChar char="•"/>
            </a:pPr>
            <a:r>
              <a:rPr lang="en-US" sz="2200" b="1" dirty="0">
                <a:solidFill>
                  <a:schemeClr val="bg1"/>
                </a:solidFill>
              </a:rPr>
              <a:t>Received a Pell Grant in the current award year;</a:t>
            </a:r>
          </a:p>
          <a:p>
            <a:pPr marL="457200" indent="-457200">
              <a:buFont typeface="Arial" panose="020B0604020202020204" pitchFamily="34" charset="0"/>
              <a:buChar char="•"/>
            </a:pPr>
            <a:r>
              <a:rPr lang="en-US" sz="2200" b="1" dirty="0">
                <a:solidFill>
                  <a:schemeClr val="bg1"/>
                </a:solidFill>
              </a:rPr>
              <a:t>Is approved to receive benefits under the free and reduced school lunch program or school breakfast program in the 2019-2020,  2020-2021 or 2021-2022 school year;</a:t>
            </a:r>
          </a:p>
          <a:p>
            <a:pPr marL="457200" indent="-457200">
              <a:buFont typeface="Arial" panose="020B0604020202020204" pitchFamily="34" charset="0"/>
              <a:buChar char="•"/>
            </a:pPr>
            <a:r>
              <a:rPr lang="en-US" sz="2200" b="1" dirty="0">
                <a:solidFill>
                  <a:schemeClr val="bg1"/>
                </a:solidFill>
              </a:rPr>
              <a:t>Experienced a substantial loss of income, due to a job loss or furlough since 2/29/20 and the household had a total income in 2020 below $99,000 (single filers) or $198,000 (joint filers); or</a:t>
            </a:r>
            <a:endParaRPr lang="en-US" sz="2200" b="1" dirty="0">
              <a:solidFill>
                <a:schemeClr val="bg1"/>
              </a:solidFill>
              <a:cs typeface="Calibri"/>
            </a:endParaRPr>
          </a:p>
          <a:p>
            <a:pPr marL="457200" indent="-457200">
              <a:buFont typeface="Arial" panose="020B0604020202020204" pitchFamily="34" charset="0"/>
              <a:buChar char="•"/>
            </a:pPr>
            <a:r>
              <a:rPr lang="en-US" sz="2200" b="1" dirty="0">
                <a:solidFill>
                  <a:schemeClr val="bg1"/>
                </a:solidFill>
              </a:rPr>
              <a:t>Meets the eligibility of a participating providers’ existing COVID-19 or low-income program.</a:t>
            </a:r>
            <a:endParaRPr lang="en-US" sz="2200" b="1" dirty="0">
              <a:solidFill>
                <a:schemeClr val="bg1"/>
              </a:solidFill>
              <a:cs typeface="Calibri"/>
            </a:endParaRPr>
          </a:p>
        </p:txBody>
      </p:sp>
    </p:spTree>
    <p:extLst>
      <p:ext uri="{BB962C8B-B14F-4D97-AF65-F5344CB8AC3E}">
        <p14:creationId xmlns:p14="http://schemas.microsoft.com/office/powerpoint/2010/main" val="294353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2" descr="Sarasota County Libraries – EdExploreSRQ">
            <a:extLst>
              <a:ext uri="{FF2B5EF4-FFF2-40B4-BE49-F238E27FC236}">
                <a16:creationId xmlns:a16="http://schemas.microsoft.com/office/drawing/2014/main" id="{1188B0B7-13F7-4488-892D-28BDC4558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318" y="5970927"/>
            <a:ext cx="1398494" cy="7526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lide Header that reads 'Who Qualifies for the Benefit?&quot;  With the FCC logo on the left and the Emergency Broadband Benefit logo on the right.">
            <a:extLst>
              <a:ext uri="{FF2B5EF4-FFF2-40B4-BE49-F238E27FC236}">
                <a16:creationId xmlns:a16="http://schemas.microsoft.com/office/drawing/2014/main" id="{EBCFF77A-7B45-4AD8-B515-226E64D47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700029"/>
          </a:xfrm>
          <a:prstGeom prst="rect">
            <a:avLst/>
          </a:prstGeom>
        </p:spPr>
      </p:pic>
      <p:sp>
        <p:nvSpPr>
          <p:cNvPr id="4" name="TextBox 3">
            <a:extLst>
              <a:ext uri="{FF2B5EF4-FFF2-40B4-BE49-F238E27FC236}">
                <a16:creationId xmlns:a16="http://schemas.microsoft.com/office/drawing/2014/main" id="{6C82D471-C9BB-4496-993C-27E8595CA0A6}"/>
              </a:ext>
            </a:extLst>
          </p:cNvPr>
          <p:cNvSpPr txBox="1"/>
          <p:nvPr/>
        </p:nvSpPr>
        <p:spPr>
          <a:xfrm>
            <a:off x="2498861" y="1828801"/>
            <a:ext cx="7394588" cy="523220"/>
          </a:xfrm>
          <a:prstGeom prst="rect">
            <a:avLst/>
          </a:prstGeom>
          <a:noFill/>
        </p:spPr>
        <p:txBody>
          <a:bodyPr wrap="none" rtlCol="0">
            <a:spAutoFit/>
          </a:bodyPr>
          <a:lstStyle/>
          <a:p>
            <a:r>
              <a:rPr lang="en-US" sz="2800" b="1" dirty="0">
                <a:solidFill>
                  <a:schemeClr val="bg1"/>
                </a:solidFill>
              </a:rPr>
              <a:t>Households That Qualify for Lifeline Also Qualify</a:t>
            </a:r>
          </a:p>
        </p:txBody>
      </p:sp>
      <p:cxnSp>
        <p:nvCxnSpPr>
          <p:cNvPr id="5" name="Straight Connector 4">
            <a:extLst>
              <a:ext uri="{FF2B5EF4-FFF2-40B4-BE49-F238E27FC236}">
                <a16:creationId xmlns:a16="http://schemas.microsoft.com/office/drawing/2014/main" id="{717C06B1-3E54-44CB-8E26-43F31B451050}"/>
              </a:ext>
              <a:ext uri="{C183D7F6-B498-43B3-948B-1728B52AA6E4}">
                <adec:decorative xmlns:adec="http://schemas.microsoft.com/office/drawing/2017/decorative" val="1"/>
              </a:ext>
            </a:extLst>
          </p:cNvPr>
          <p:cNvCxnSpPr/>
          <p:nvPr/>
        </p:nvCxnSpPr>
        <p:spPr>
          <a:xfrm>
            <a:off x="944380" y="2503357"/>
            <a:ext cx="1002842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54DD356-03A4-4E6A-AF63-0006EAE543A6}"/>
              </a:ext>
            </a:extLst>
          </p:cNvPr>
          <p:cNvSpPr txBox="1"/>
          <p:nvPr/>
        </p:nvSpPr>
        <p:spPr>
          <a:xfrm>
            <a:off x="1057835" y="2831606"/>
            <a:ext cx="2558671" cy="2862322"/>
          </a:xfrm>
          <a:prstGeom prst="rect">
            <a:avLst/>
          </a:prstGeom>
          <a:noFill/>
        </p:spPr>
        <p:txBody>
          <a:bodyPr wrap="square">
            <a:spAutoFit/>
          </a:bodyPr>
          <a:lstStyle/>
          <a:p>
            <a:pPr algn="ctr"/>
            <a:r>
              <a:rPr lang="en-US" b="1" dirty="0">
                <a:solidFill>
                  <a:schemeClr val="bg1"/>
                </a:solidFill>
              </a:rPr>
              <a:t>What is Lifeline?</a:t>
            </a:r>
          </a:p>
          <a:p>
            <a:endParaRPr lang="en-US" b="1" dirty="0">
              <a:solidFill>
                <a:schemeClr val="bg1"/>
              </a:solidFill>
            </a:endParaRPr>
          </a:p>
          <a:p>
            <a:r>
              <a:rPr lang="en-US" b="1" dirty="0">
                <a:solidFill>
                  <a:schemeClr val="bg1"/>
                </a:solidFill>
                <a:ea typeface="+mn-lt"/>
                <a:cs typeface="+mn-lt"/>
              </a:rPr>
              <a:t>Lifeline is a federal program that lowers the monthly cost of phone and internet. Eligible customers will get up to $9.25 (up to $34.25 on Tribal lands) toward their bill. </a:t>
            </a:r>
          </a:p>
        </p:txBody>
      </p:sp>
      <p:cxnSp>
        <p:nvCxnSpPr>
          <p:cNvPr id="8" name="Straight Connector 7">
            <a:extLst>
              <a:ext uri="{FF2B5EF4-FFF2-40B4-BE49-F238E27FC236}">
                <a16:creationId xmlns:a16="http://schemas.microsoft.com/office/drawing/2014/main" id="{82C721B4-1FEF-487B-8201-DE46F36AFC39}"/>
              </a:ext>
              <a:ext uri="{C183D7F6-B498-43B3-948B-1728B52AA6E4}">
                <adec:decorative xmlns:adec="http://schemas.microsoft.com/office/drawing/2017/decorative" val="1"/>
              </a:ext>
            </a:extLst>
          </p:cNvPr>
          <p:cNvCxnSpPr/>
          <p:nvPr/>
        </p:nvCxnSpPr>
        <p:spPr>
          <a:xfrm>
            <a:off x="4176085" y="2634521"/>
            <a:ext cx="0" cy="32828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604AA68-9108-42E8-BD36-9131D4180BD6}"/>
              </a:ext>
            </a:extLst>
          </p:cNvPr>
          <p:cNvSpPr txBox="1"/>
          <p:nvPr/>
        </p:nvSpPr>
        <p:spPr>
          <a:xfrm>
            <a:off x="4605584" y="2763333"/>
            <a:ext cx="6820663" cy="3416320"/>
          </a:xfrm>
          <a:prstGeom prst="rect">
            <a:avLst/>
          </a:prstGeom>
          <a:noFill/>
        </p:spPr>
        <p:txBody>
          <a:bodyPr wrap="square">
            <a:spAutoFit/>
          </a:bodyPr>
          <a:lstStyle/>
          <a:p>
            <a:pPr algn="ctr"/>
            <a:r>
              <a:rPr lang="en-US" b="1" dirty="0">
                <a:solidFill>
                  <a:schemeClr val="bg1"/>
                </a:solidFill>
              </a:rPr>
              <a:t>How Do I Qualify for Lifeline?</a:t>
            </a:r>
          </a:p>
          <a:p>
            <a:endParaRPr lang="en-US" b="1" dirty="0">
              <a:solidFill>
                <a:schemeClr val="bg1"/>
              </a:solidFill>
              <a:ea typeface="+mn-lt"/>
              <a:cs typeface="+mn-lt"/>
            </a:endParaRPr>
          </a:p>
          <a:p>
            <a:r>
              <a:rPr lang="en-US" b="1" dirty="0">
                <a:solidFill>
                  <a:schemeClr val="bg1"/>
                </a:solidFill>
                <a:ea typeface="+mn-lt"/>
                <a:cs typeface="+mn-lt"/>
              </a:rPr>
              <a:t>Household income is less than 135% of the Federal poverty guidelines</a:t>
            </a:r>
          </a:p>
          <a:p>
            <a:pPr algn="ctr"/>
            <a:r>
              <a:rPr lang="en-US" b="1" dirty="0">
                <a:solidFill>
                  <a:schemeClr val="bg1"/>
                </a:solidFill>
                <a:ea typeface="+mn-lt"/>
                <a:cs typeface="+mn-lt"/>
              </a:rPr>
              <a:t>or</a:t>
            </a:r>
          </a:p>
          <a:p>
            <a:r>
              <a:rPr lang="en-US" b="1" dirty="0">
                <a:solidFill>
                  <a:schemeClr val="bg1"/>
                </a:solidFill>
                <a:ea typeface="+mn-lt"/>
                <a:cs typeface="+mn-lt"/>
              </a:rPr>
              <a:t>A member of the household participates in one of these programs:</a:t>
            </a:r>
            <a:endParaRPr lang="en-US" b="1" dirty="0">
              <a:solidFill>
                <a:schemeClr val="bg1"/>
              </a:solidFill>
              <a:cs typeface="Calibri"/>
            </a:endParaRPr>
          </a:p>
          <a:p>
            <a:pPr marL="285750" indent="-285750">
              <a:buFont typeface="Arial"/>
              <a:buChar char="•"/>
            </a:pPr>
            <a:r>
              <a:rPr lang="en-US" b="1" dirty="0">
                <a:solidFill>
                  <a:schemeClr val="bg1"/>
                </a:solidFill>
                <a:ea typeface="+mn-lt"/>
                <a:cs typeface="+mn-lt"/>
              </a:rPr>
              <a:t>Supplemental Nutrition Assistance Program (SNAP), formerly known as Food Stamps</a:t>
            </a:r>
            <a:endParaRPr lang="en-US" b="1" dirty="0">
              <a:solidFill>
                <a:schemeClr val="bg1"/>
              </a:solidFill>
              <a:cs typeface="Calibri"/>
            </a:endParaRPr>
          </a:p>
          <a:p>
            <a:pPr marL="285750" indent="-285750">
              <a:buFont typeface="Arial"/>
              <a:buChar char="•"/>
            </a:pPr>
            <a:r>
              <a:rPr lang="en-US" b="1" dirty="0">
                <a:solidFill>
                  <a:schemeClr val="bg1"/>
                </a:solidFill>
                <a:ea typeface="+mn-lt"/>
                <a:cs typeface="+mn-lt"/>
              </a:rPr>
              <a:t>Medicaid</a:t>
            </a:r>
            <a:endParaRPr lang="en-US" b="1" dirty="0">
              <a:solidFill>
                <a:schemeClr val="bg1"/>
              </a:solidFill>
              <a:cs typeface="Calibri"/>
            </a:endParaRPr>
          </a:p>
          <a:p>
            <a:pPr marL="285750" indent="-285750">
              <a:buFont typeface="Arial"/>
              <a:buChar char="•"/>
            </a:pPr>
            <a:r>
              <a:rPr lang="en-US" b="1" dirty="0">
                <a:solidFill>
                  <a:schemeClr val="bg1"/>
                </a:solidFill>
                <a:ea typeface="+mn-lt"/>
                <a:cs typeface="+mn-lt"/>
              </a:rPr>
              <a:t>Supplemental Security Income (SSI)</a:t>
            </a:r>
            <a:endParaRPr lang="en-US" b="1" dirty="0">
              <a:solidFill>
                <a:schemeClr val="bg1"/>
              </a:solidFill>
              <a:cs typeface="Calibri"/>
            </a:endParaRPr>
          </a:p>
          <a:p>
            <a:pPr marL="285750" indent="-285750">
              <a:buFont typeface="Arial"/>
              <a:buChar char="•"/>
            </a:pPr>
            <a:r>
              <a:rPr lang="en-US" b="1" dirty="0">
                <a:solidFill>
                  <a:schemeClr val="bg1"/>
                </a:solidFill>
                <a:ea typeface="+mn-lt"/>
                <a:cs typeface="+mn-lt"/>
              </a:rPr>
              <a:t>Federal Public Housing Assistance (FPHA)</a:t>
            </a:r>
            <a:endParaRPr lang="en-US" b="1" dirty="0">
              <a:solidFill>
                <a:schemeClr val="bg1"/>
              </a:solidFill>
              <a:cs typeface="Calibri"/>
            </a:endParaRPr>
          </a:p>
          <a:p>
            <a:pPr marL="285750" indent="-285750">
              <a:buFont typeface="Arial"/>
              <a:buChar char="•"/>
            </a:pPr>
            <a:r>
              <a:rPr lang="en-US" b="1" dirty="0">
                <a:solidFill>
                  <a:schemeClr val="bg1"/>
                </a:solidFill>
                <a:ea typeface="+mn-lt"/>
                <a:cs typeface="+mn-lt"/>
              </a:rPr>
              <a:t>Veterans Pension and Survivors Benefit</a:t>
            </a:r>
            <a:endParaRPr lang="en-US" b="1" dirty="0">
              <a:solidFill>
                <a:schemeClr val="bg1"/>
              </a:solidFill>
              <a:cs typeface="Calibri"/>
            </a:endParaRPr>
          </a:p>
          <a:p>
            <a:pPr marL="285750" indent="-285750">
              <a:buFont typeface="Arial"/>
              <a:buChar char="•"/>
            </a:pPr>
            <a:r>
              <a:rPr lang="en-US" b="1" dirty="0">
                <a:solidFill>
                  <a:schemeClr val="bg1"/>
                </a:solidFill>
                <a:ea typeface="+mn-lt"/>
                <a:cs typeface="+mn-lt"/>
              </a:rPr>
              <a:t>Tribal programs (and you live on qualifying Tribal lands)</a:t>
            </a:r>
          </a:p>
        </p:txBody>
      </p:sp>
    </p:spTree>
    <p:extLst>
      <p:ext uri="{BB962C8B-B14F-4D97-AF65-F5344CB8AC3E}">
        <p14:creationId xmlns:p14="http://schemas.microsoft.com/office/powerpoint/2010/main" val="182849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2" descr="Sarasota County Libraries – EdExploreSRQ">
            <a:extLst>
              <a:ext uri="{FF2B5EF4-FFF2-40B4-BE49-F238E27FC236}">
                <a16:creationId xmlns:a16="http://schemas.microsoft.com/office/drawing/2014/main" id="{1188B0B7-13F7-4488-892D-28BDC4558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7318" y="5970927"/>
            <a:ext cx="1398494" cy="7526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38AFC5F-367D-4449-B8F4-C2BC95E0B4F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2"/>
            <a:ext cx="12192000" cy="1700029"/>
          </a:xfrm>
          <a:prstGeom prst="rect">
            <a:avLst/>
          </a:prstGeom>
        </p:spPr>
      </p:pic>
      <p:pic>
        <p:nvPicPr>
          <p:cNvPr id="4" name="Picture 3">
            <a:extLst>
              <a:ext uri="{FF2B5EF4-FFF2-40B4-BE49-F238E27FC236}">
                <a16:creationId xmlns:a16="http://schemas.microsoft.com/office/drawing/2014/main" id="{82B96235-777F-4546-B57A-47C9C7692AF9}"/>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834"/>
          <a:stretch/>
        </p:blipFill>
        <p:spPr>
          <a:xfrm>
            <a:off x="211098" y="2377992"/>
            <a:ext cx="3493406" cy="3464254"/>
          </a:xfrm>
          <a:prstGeom prst="rect">
            <a:avLst/>
          </a:prstGeom>
        </p:spPr>
      </p:pic>
      <p:sp>
        <p:nvSpPr>
          <p:cNvPr id="6" name="TextBox 5">
            <a:extLst>
              <a:ext uri="{FF2B5EF4-FFF2-40B4-BE49-F238E27FC236}">
                <a16:creationId xmlns:a16="http://schemas.microsoft.com/office/drawing/2014/main" id="{647A74CF-8CCF-4C32-9AB6-E78D15FC3105}"/>
              </a:ext>
            </a:extLst>
          </p:cNvPr>
          <p:cNvSpPr txBox="1"/>
          <p:nvPr/>
        </p:nvSpPr>
        <p:spPr>
          <a:xfrm>
            <a:off x="4043081" y="2186516"/>
            <a:ext cx="7853084" cy="3847207"/>
          </a:xfrm>
          <a:prstGeom prst="rect">
            <a:avLst/>
          </a:prstGeom>
          <a:noFill/>
        </p:spPr>
        <p:txBody>
          <a:bodyPr wrap="square">
            <a:spAutoFit/>
          </a:bodyPr>
          <a:lstStyle/>
          <a:p>
            <a:r>
              <a:rPr lang="en-US" sz="2000" b="1" dirty="0">
                <a:solidFill>
                  <a:schemeClr val="bg1"/>
                </a:solidFill>
              </a:rPr>
              <a:t>A household is a group of people who live together and share money (even if they are not related to each other.)  If you live together and share money, you are one household.  If you either don’t live together or you don’t share money, you are two or more households.</a:t>
            </a:r>
          </a:p>
          <a:p>
            <a:endParaRPr lang="en-US" sz="2000" b="1" dirty="0">
              <a:solidFill>
                <a:schemeClr val="bg1"/>
              </a:solidFill>
            </a:endParaRPr>
          </a:p>
          <a:p>
            <a:pPr marL="342900" indent="-342900">
              <a:buFont typeface="Arial" panose="020B0604020202020204" pitchFamily="34" charset="0"/>
              <a:buChar char="•"/>
            </a:pPr>
            <a:r>
              <a:rPr lang="en-US" b="1" dirty="0">
                <a:solidFill>
                  <a:schemeClr val="bg1"/>
                </a:solidFill>
              </a:rPr>
              <a:t>A household can qualify because of eligible dependent children that meet the eligibility criteria.</a:t>
            </a:r>
          </a:p>
          <a:p>
            <a:pPr marL="342900" indent="-342900">
              <a:buFont typeface="Arial" panose="020B0604020202020204" pitchFamily="34" charset="0"/>
              <a:buChar char="•"/>
            </a:pPr>
            <a:endParaRPr lang="en-US" b="1" dirty="0">
              <a:solidFill>
                <a:schemeClr val="bg1"/>
              </a:solidFill>
            </a:endParaRPr>
          </a:p>
          <a:p>
            <a:pPr marL="342900" indent="-342900">
              <a:buFont typeface="Arial" panose="020B0604020202020204" pitchFamily="34" charset="0"/>
              <a:buChar char="•"/>
            </a:pPr>
            <a:r>
              <a:rPr lang="en-US" b="1" dirty="0">
                <a:solidFill>
                  <a:schemeClr val="bg1"/>
                </a:solidFill>
              </a:rPr>
              <a:t>You may have to answer questions about your household when you apply for the Emergency Broadband Benefit Program. </a:t>
            </a:r>
          </a:p>
          <a:p>
            <a:pPr marL="342900" indent="-342900">
              <a:buFont typeface="Arial" panose="020B0604020202020204" pitchFamily="34" charset="0"/>
              <a:buChar char="•"/>
            </a:pPr>
            <a:endParaRPr lang="en-US" b="1" dirty="0">
              <a:solidFill>
                <a:schemeClr val="bg1"/>
              </a:solidFill>
            </a:endParaRPr>
          </a:p>
          <a:p>
            <a:pPr marL="342900" indent="-342900">
              <a:buFont typeface="Arial" panose="020B0604020202020204" pitchFamily="34" charset="0"/>
              <a:buChar char="•"/>
            </a:pPr>
            <a:r>
              <a:rPr lang="en-US" b="1" dirty="0">
                <a:solidFill>
                  <a:schemeClr val="bg1"/>
                </a:solidFill>
              </a:rPr>
              <a:t>A household worksheet will be available to assist in determining household eligibility.</a:t>
            </a:r>
          </a:p>
        </p:txBody>
      </p:sp>
    </p:spTree>
    <p:extLst>
      <p:ext uri="{BB962C8B-B14F-4D97-AF65-F5344CB8AC3E}">
        <p14:creationId xmlns:p14="http://schemas.microsoft.com/office/powerpoint/2010/main" val="1600711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2" descr="Sarasota County Libraries – EdExploreSRQ">
            <a:extLst>
              <a:ext uri="{FF2B5EF4-FFF2-40B4-BE49-F238E27FC236}">
                <a16:creationId xmlns:a16="http://schemas.microsoft.com/office/drawing/2014/main" id="{1188B0B7-13F7-4488-892D-28BDC4558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318" y="5970927"/>
            <a:ext cx="1398494" cy="7526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5FF2EF9-4672-4F81-A0D4-485F3E62895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sp>
        <p:nvSpPr>
          <p:cNvPr id="5" name="TextBox 4">
            <a:extLst>
              <a:ext uri="{FF2B5EF4-FFF2-40B4-BE49-F238E27FC236}">
                <a16:creationId xmlns:a16="http://schemas.microsoft.com/office/drawing/2014/main" id="{F24688BD-6FA0-418A-98A3-BDF064F948B6}"/>
              </a:ext>
            </a:extLst>
          </p:cNvPr>
          <p:cNvSpPr txBox="1"/>
          <p:nvPr/>
        </p:nvSpPr>
        <p:spPr>
          <a:xfrm>
            <a:off x="1039906" y="2403064"/>
            <a:ext cx="10121153" cy="2862322"/>
          </a:xfrm>
          <a:prstGeom prst="rect">
            <a:avLst/>
          </a:prstGeom>
          <a:noFill/>
        </p:spPr>
        <p:txBody>
          <a:bodyPr wrap="square">
            <a:spAutoFit/>
          </a:bodyPr>
          <a:lstStyle/>
          <a:p>
            <a:pPr marL="342900" indent="-342900" fontAlgn="base">
              <a:buFont typeface="Arial" panose="020B0604020202020204" pitchFamily="34" charset="0"/>
              <a:buChar char="•"/>
            </a:pPr>
            <a:r>
              <a:rPr lang="en-US" sz="2000" b="1" dirty="0">
                <a:solidFill>
                  <a:schemeClr val="bg1"/>
                </a:solidFill>
              </a:rPr>
              <a:t>When applying for the Emergency Broadband Benefit using USAC’s online application, they will attempt to confirm your information automatically. </a:t>
            </a:r>
          </a:p>
          <a:p>
            <a:pPr fontAlgn="base"/>
            <a:endParaRPr lang="en-US" sz="2000" b="1" dirty="0">
              <a:solidFill>
                <a:schemeClr val="bg1"/>
              </a:solidFill>
            </a:endParaRPr>
          </a:p>
          <a:p>
            <a:pPr marL="342900" indent="-342900" fontAlgn="base">
              <a:buFont typeface="Arial" panose="020B0604020202020204" pitchFamily="34" charset="0"/>
              <a:buChar char="•"/>
            </a:pPr>
            <a:r>
              <a:rPr lang="en-US" sz="2000" b="1" dirty="0">
                <a:solidFill>
                  <a:schemeClr val="bg1"/>
                </a:solidFill>
              </a:rPr>
              <a:t>Online and mail-in applicants may be asked to provide information or documentation to verify identity, address, or eligibility. </a:t>
            </a:r>
          </a:p>
          <a:p>
            <a:pPr fontAlgn="base"/>
            <a:endParaRPr lang="en-US" sz="2000" b="1" dirty="0">
              <a:solidFill>
                <a:schemeClr val="bg1"/>
              </a:solidFill>
            </a:endParaRPr>
          </a:p>
          <a:p>
            <a:pPr marL="342900" indent="-342900" fontAlgn="base">
              <a:buFont typeface="Arial" panose="020B0604020202020204" pitchFamily="34" charset="0"/>
              <a:buChar char="•"/>
            </a:pPr>
            <a:r>
              <a:rPr lang="en-US" sz="2000" b="1" dirty="0">
                <a:solidFill>
                  <a:schemeClr val="bg1"/>
                </a:solidFill>
              </a:rPr>
              <a:t>To confirm your eligibility, additional documentation can be mailed or submitted electronically. Examples of acceptable documents that can be used to validate information can be found at: www.getemergencybroadband.org/how-to-apply/show-you-qualify/</a:t>
            </a:r>
          </a:p>
        </p:txBody>
      </p:sp>
    </p:spTree>
    <p:extLst>
      <p:ext uri="{BB962C8B-B14F-4D97-AF65-F5344CB8AC3E}">
        <p14:creationId xmlns:p14="http://schemas.microsoft.com/office/powerpoint/2010/main" val="385135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D1D9F1-9A3F-4741-B401-406449644A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sp>
        <p:nvSpPr>
          <p:cNvPr id="6" name="TextBox 5">
            <a:extLst>
              <a:ext uri="{FF2B5EF4-FFF2-40B4-BE49-F238E27FC236}">
                <a16:creationId xmlns:a16="http://schemas.microsoft.com/office/drawing/2014/main" id="{03850F6E-EF23-46B0-9791-3572166BCC13}"/>
              </a:ext>
            </a:extLst>
          </p:cNvPr>
          <p:cNvSpPr txBox="1"/>
          <p:nvPr/>
        </p:nvSpPr>
        <p:spPr>
          <a:xfrm>
            <a:off x="286870" y="2058523"/>
            <a:ext cx="6499412" cy="4031873"/>
          </a:xfrm>
          <a:prstGeom prst="rect">
            <a:avLst/>
          </a:prstGeom>
          <a:noFill/>
        </p:spPr>
        <p:txBody>
          <a:bodyPr wrap="square">
            <a:spAutoFit/>
          </a:bodyPr>
          <a:lstStyle/>
          <a:p>
            <a:pPr algn="ctr"/>
            <a:r>
              <a:rPr lang="en-US" sz="2000" b="1" dirty="0">
                <a:solidFill>
                  <a:schemeClr val="bg1"/>
                </a:solidFill>
              </a:rPr>
              <a:t>There are three ways to apply for the Emergency Broadband Benefit</a:t>
            </a:r>
            <a:endParaRPr lang="en-US" b="1" dirty="0">
              <a:solidFill>
                <a:schemeClr val="bg1"/>
              </a:solidFill>
            </a:endParaRPr>
          </a:p>
          <a:p>
            <a:endParaRPr lang="en-US" b="1" dirty="0">
              <a:solidFill>
                <a:schemeClr val="bg1"/>
              </a:solidFill>
            </a:endParaRPr>
          </a:p>
          <a:p>
            <a:pPr lvl="0"/>
            <a:r>
              <a:rPr lang="en-US" b="1" i="1" u="sng" dirty="0">
                <a:solidFill>
                  <a:schemeClr val="bg1"/>
                </a:solidFill>
              </a:rPr>
              <a:t>Option 1</a:t>
            </a:r>
            <a:r>
              <a:rPr lang="en-US" b="1" dirty="0">
                <a:solidFill>
                  <a:schemeClr val="bg1"/>
                </a:solidFill>
              </a:rPr>
              <a:t>:  Contact a participating broadband provider directly to learn about their application process.</a:t>
            </a:r>
          </a:p>
          <a:p>
            <a:endParaRPr lang="en-US" b="1" dirty="0">
              <a:solidFill>
                <a:schemeClr val="bg1"/>
              </a:solidFill>
            </a:endParaRPr>
          </a:p>
          <a:p>
            <a:r>
              <a:rPr lang="en-US" b="1" i="1" u="sng" dirty="0">
                <a:solidFill>
                  <a:schemeClr val="bg1"/>
                </a:solidFill>
              </a:rPr>
              <a:t>Option 2</a:t>
            </a:r>
            <a:r>
              <a:rPr lang="en-US" b="1" dirty="0">
                <a:solidFill>
                  <a:schemeClr val="bg1"/>
                </a:solidFill>
              </a:rPr>
              <a:t>:  Go to www.GetEmergencyBroadband.org </a:t>
            </a:r>
          </a:p>
          <a:p>
            <a:r>
              <a:rPr lang="en-US" b="1" dirty="0">
                <a:solidFill>
                  <a:schemeClr val="bg1"/>
                </a:solidFill>
              </a:rPr>
              <a:t>to apply online and to find participating providers near you. </a:t>
            </a:r>
          </a:p>
          <a:p>
            <a:endParaRPr lang="en-US" b="1" dirty="0">
              <a:solidFill>
                <a:schemeClr val="bg1"/>
              </a:solidFill>
              <a:cs typeface="Calibri"/>
            </a:endParaRPr>
          </a:p>
          <a:p>
            <a:pPr lvl="0"/>
            <a:r>
              <a:rPr lang="en-US" b="1" i="1" u="sng" dirty="0">
                <a:solidFill>
                  <a:schemeClr val="bg1"/>
                </a:solidFill>
              </a:rPr>
              <a:t>Option 3</a:t>
            </a:r>
            <a:r>
              <a:rPr lang="en-US" b="1" dirty="0">
                <a:solidFill>
                  <a:schemeClr val="bg1"/>
                </a:solidFill>
              </a:rPr>
              <a:t>: Send a mail-in application, along with proof of eligibility 	to: 	Emergency Broadband 				Support Center</a:t>
            </a:r>
          </a:p>
          <a:p>
            <a:r>
              <a:rPr lang="en-US" b="1" dirty="0">
                <a:solidFill>
                  <a:schemeClr val="bg1"/>
                </a:solidFill>
              </a:rPr>
              <a:t>		P.O. Box 7081</a:t>
            </a:r>
          </a:p>
          <a:p>
            <a:r>
              <a:rPr lang="en-US" b="1" dirty="0">
                <a:solidFill>
                  <a:schemeClr val="bg1"/>
                </a:solidFill>
              </a:rPr>
              <a:t>		London, KY 40742</a:t>
            </a:r>
            <a:endParaRPr lang="en-US" dirty="0"/>
          </a:p>
        </p:txBody>
      </p:sp>
      <p:pic>
        <p:nvPicPr>
          <p:cNvPr id="7" name="Picture 6">
            <a:extLst>
              <a:ext uri="{FF2B5EF4-FFF2-40B4-BE49-F238E27FC236}">
                <a16:creationId xmlns:a16="http://schemas.microsoft.com/office/drawing/2014/main" id="{F3368C32-874B-4EEC-99B1-551080783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258" y="1992902"/>
            <a:ext cx="4309872" cy="4531163"/>
          </a:xfrm>
          <a:prstGeom prst="rect">
            <a:avLst/>
          </a:prstGeom>
        </p:spPr>
      </p:pic>
      <p:pic>
        <p:nvPicPr>
          <p:cNvPr id="2050" name="Picture 2" descr="FCC Seals and Logos | Federal Communications Commission">
            <a:extLst>
              <a:ext uri="{FF2B5EF4-FFF2-40B4-BE49-F238E27FC236}">
                <a16:creationId xmlns:a16="http://schemas.microsoft.com/office/drawing/2014/main" id="{358FCA4B-A707-433E-9B8F-69463F244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4830" y="6090396"/>
            <a:ext cx="429984" cy="36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95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2" descr="Sarasota County Libraries – EdExploreSRQ">
            <a:extLst>
              <a:ext uri="{FF2B5EF4-FFF2-40B4-BE49-F238E27FC236}">
                <a16:creationId xmlns:a16="http://schemas.microsoft.com/office/drawing/2014/main" id="{1188B0B7-13F7-4488-892D-28BDC4558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7318" y="5970927"/>
            <a:ext cx="1398494" cy="7526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nner that reads questions?">
            <a:extLst>
              <a:ext uri="{FF2B5EF4-FFF2-40B4-BE49-F238E27FC236}">
                <a16:creationId xmlns:a16="http://schemas.microsoft.com/office/drawing/2014/main" id="{471B0D04-A5B4-410C-A8A7-EC397C416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90"/>
            <a:ext cx="12192000" cy="1701800"/>
          </a:xfrm>
          <a:prstGeom prst="rect">
            <a:avLst/>
          </a:prstGeom>
        </p:spPr>
      </p:pic>
      <p:pic>
        <p:nvPicPr>
          <p:cNvPr id="4" name="Picture 3">
            <a:extLst>
              <a:ext uri="{FF2B5EF4-FFF2-40B4-BE49-F238E27FC236}">
                <a16:creationId xmlns:a16="http://schemas.microsoft.com/office/drawing/2014/main" id="{6F1B85B7-0349-4F77-AAA2-31DD61174F9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3186" y="2227667"/>
            <a:ext cx="4079488" cy="4045062"/>
          </a:xfrm>
          <a:prstGeom prst="rect">
            <a:avLst/>
          </a:prstGeom>
        </p:spPr>
      </p:pic>
      <p:sp>
        <p:nvSpPr>
          <p:cNvPr id="6" name="TextBox 5">
            <a:extLst>
              <a:ext uri="{FF2B5EF4-FFF2-40B4-BE49-F238E27FC236}">
                <a16:creationId xmlns:a16="http://schemas.microsoft.com/office/drawing/2014/main" id="{21C28358-004F-4D03-B7A3-651743BD0F74}"/>
              </a:ext>
            </a:extLst>
          </p:cNvPr>
          <p:cNvSpPr txBox="1"/>
          <p:nvPr/>
        </p:nvSpPr>
        <p:spPr>
          <a:xfrm>
            <a:off x="5432612" y="2332655"/>
            <a:ext cx="6096000" cy="3539430"/>
          </a:xfrm>
          <a:prstGeom prst="rect">
            <a:avLst/>
          </a:prstGeom>
          <a:noFill/>
        </p:spPr>
        <p:txBody>
          <a:bodyPr wrap="square">
            <a:spAutoFit/>
          </a:bodyPr>
          <a:lstStyle/>
          <a:p>
            <a:r>
              <a:rPr lang="en-US" sz="2800" b="1" dirty="0">
                <a:solidFill>
                  <a:schemeClr val="bg1"/>
                </a:solidFill>
              </a:rPr>
              <a:t>The FCC’s EBB Consumer Hub:</a:t>
            </a:r>
          </a:p>
          <a:p>
            <a:r>
              <a:rPr lang="en-US" sz="2800" b="1" dirty="0">
                <a:solidFill>
                  <a:schemeClr val="bg1"/>
                </a:solidFill>
              </a:rPr>
              <a:t>www.fcc.gov/broadbandbenefit</a:t>
            </a:r>
          </a:p>
          <a:p>
            <a:endParaRPr lang="en-US" sz="2800" b="1" dirty="0">
              <a:solidFill>
                <a:schemeClr val="bg1"/>
              </a:solidFill>
            </a:endParaRPr>
          </a:p>
          <a:p>
            <a:r>
              <a:rPr lang="en-US" sz="2800" b="1" dirty="0">
                <a:solidFill>
                  <a:schemeClr val="bg1"/>
                </a:solidFill>
              </a:rPr>
              <a:t>USAC Toll free number for questions:  </a:t>
            </a:r>
          </a:p>
          <a:p>
            <a:r>
              <a:rPr lang="en-US" sz="2800" b="1" dirty="0">
                <a:solidFill>
                  <a:schemeClr val="bg1"/>
                </a:solidFill>
              </a:rPr>
              <a:t>833-511-0311</a:t>
            </a:r>
          </a:p>
          <a:p>
            <a:endParaRPr lang="en-US" sz="2800" b="1" dirty="0">
              <a:solidFill>
                <a:schemeClr val="bg1"/>
              </a:solidFill>
              <a:cs typeface="Calibri"/>
            </a:endParaRPr>
          </a:p>
          <a:p>
            <a:r>
              <a:rPr lang="en-US" sz="2800" b="1" dirty="0">
                <a:solidFill>
                  <a:schemeClr val="bg1"/>
                </a:solidFill>
                <a:cs typeface="Calibri"/>
              </a:rPr>
              <a:t>To apply: www.GetEmergencyBroadband.org</a:t>
            </a:r>
          </a:p>
        </p:txBody>
      </p:sp>
    </p:spTree>
    <p:extLst>
      <p:ext uri="{BB962C8B-B14F-4D97-AF65-F5344CB8AC3E}">
        <p14:creationId xmlns:p14="http://schemas.microsoft.com/office/powerpoint/2010/main" val="1028232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6E6512-B7FD-418C-BDF4-D391C966AFB3}"/>
              </a:ext>
            </a:extLst>
          </p:cNvPr>
          <p:cNvSpPr txBox="1"/>
          <p:nvPr/>
        </p:nvSpPr>
        <p:spPr>
          <a:xfrm>
            <a:off x="0" y="0"/>
            <a:ext cx="12192000" cy="923330"/>
          </a:xfrm>
          <a:prstGeom prst="rect">
            <a:avLst/>
          </a:prstGeom>
          <a:solidFill>
            <a:schemeClr val="bg1"/>
          </a:solidFill>
        </p:spPr>
        <p:txBody>
          <a:bodyPr wrap="square" rtlCol="0">
            <a:spAutoFit/>
          </a:bodyPr>
          <a:lstStyle/>
          <a:p>
            <a:pPr algn="ctr"/>
            <a:r>
              <a:rPr lang="en-US" sz="5400" dirty="0"/>
              <a:t>ROBOCALLS</a:t>
            </a:r>
          </a:p>
        </p:txBody>
      </p:sp>
      <p:pic>
        <p:nvPicPr>
          <p:cNvPr id="1028" name="Picture 4" descr="FCC Seals and Logos | Federal Communications Commission">
            <a:extLst>
              <a:ext uri="{FF2B5EF4-FFF2-40B4-BE49-F238E27FC236}">
                <a16:creationId xmlns:a16="http://schemas.microsoft.com/office/drawing/2014/main" id="{6A1C4609-15B0-479A-84D1-62B1E9071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72" y="111651"/>
            <a:ext cx="843287" cy="7098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A2ED3A-4A4D-4767-A0BB-434D105FB235}"/>
              </a:ext>
            </a:extLst>
          </p:cNvPr>
          <p:cNvSpPr txBox="1"/>
          <p:nvPr/>
        </p:nvSpPr>
        <p:spPr>
          <a:xfrm>
            <a:off x="439272" y="2121217"/>
            <a:ext cx="10210800" cy="4431983"/>
          </a:xfrm>
          <a:prstGeom prst="rect">
            <a:avLst/>
          </a:prstGeom>
          <a:noFill/>
        </p:spPr>
        <p:txBody>
          <a:bodyPr wrap="square" rtlCol="0">
            <a:spAutoFit/>
          </a:bodyPr>
          <a:lstStyle/>
          <a:p>
            <a:endParaRPr lang="en-US" b="1" dirty="0">
              <a:solidFill>
                <a:schemeClr val="bg1"/>
              </a:solidFill>
              <a:latin typeface="Source Sans Pro Black" panose="020B0803030403020204" pitchFamily="34" charset="0"/>
              <a:ea typeface="Source Sans Pro Black" panose="020B0803030403020204" pitchFamily="34" charset="0"/>
            </a:endParaRPr>
          </a:p>
          <a:p>
            <a:r>
              <a:rPr lang="en-US" b="1" dirty="0">
                <a:solidFill>
                  <a:schemeClr val="bg1"/>
                </a:solidFill>
                <a:latin typeface="Source Sans Pro Black" panose="020B0803030403020204" pitchFamily="34" charset="0"/>
                <a:ea typeface="Source Sans Pro Black" panose="020B0803030403020204" pitchFamily="34" charset="0"/>
              </a:rPr>
              <a:t>		</a:t>
            </a:r>
            <a:r>
              <a:rPr lang="en-US" sz="2400" b="1" dirty="0">
                <a:solidFill>
                  <a:schemeClr val="bg1"/>
                </a:solidFill>
                <a:latin typeface="Source Sans Pro Black" panose="020B0803030403020204" pitchFamily="34" charset="0"/>
                <a:ea typeface="Source Sans Pro Black" panose="020B0803030403020204" pitchFamily="34" charset="0"/>
              </a:rPr>
              <a:t>The Commission has tackled robocalls in many ways:</a:t>
            </a:r>
          </a:p>
          <a:p>
            <a:endParaRPr lang="en-US" sz="2000" b="1" dirty="0">
              <a:solidFill>
                <a:schemeClr val="bg1"/>
              </a:solidFill>
              <a:latin typeface="Source Sans Pro Black" panose="020B0803030403020204" pitchFamily="34" charset="0"/>
              <a:ea typeface="Source Sans Pro Black" panose="020B0803030403020204" pitchFamily="34" charset="0"/>
            </a:endParaRPr>
          </a:p>
          <a:p>
            <a:pPr marL="342900" indent="-342900">
              <a:buFont typeface="Arial" panose="020B0604020202020204" pitchFamily="34" charset="0"/>
              <a:buChar char="•"/>
            </a:pPr>
            <a:r>
              <a:rPr lang="en-US" sz="2000" b="1" dirty="0">
                <a:solidFill>
                  <a:schemeClr val="bg1"/>
                </a:solidFill>
                <a:latin typeface="Source Sans Pro Black" panose="020B0803030403020204" pitchFamily="34" charset="0"/>
                <a:ea typeface="Source Sans Pro Black" panose="020B0803030403020204" pitchFamily="34" charset="0"/>
              </a:rPr>
              <a:t>Issuing hundreds of millions of dollars in enforcement actions against</a:t>
            </a:r>
          </a:p>
          <a:p>
            <a:r>
              <a:rPr lang="en-US" sz="2000" b="1" dirty="0">
                <a:solidFill>
                  <a:schemeClr val="bg1"/>
                </a:solidFill>
                <a:latin typeface="Source Sans Pro Black" panose="020B0803030403020204" pitchFamily="34" charset="0"/>
                <a:ea typeface="Source Sans Pro Black" panose="020B0803030403020204" pitchFamily="34" charset="0"/>
              </a:rPr>
              <a:t>       illegal </a:t>
            </a:r>
            <a:r>
              <a:rPr lang="en-US" sz="2000" b="1" dirty="0" err="1">
                <a:solidFill>
                  <a:schemeClr val="bg1"/>
                </a:solidFill>
                <a:latin typeface="Source Sans Pro Black" panose="020B0803030403020204" pitchFamily="34" charset="0"/>
                <a:ea typeface="Source Sans Pro Black" panose="020B0803030403020204" pitchFamily="34" charset="0"/>
              </a:rPr>
              <a:t>robocallers</a:t>
            </a:r>
            <a:r>
              <a:rPr lang="en-US" sz="2000" b="1" dirty="0">
                <a:solidFill>
                  <a:schemeClr val="bg1"/>
                </a:solidFill>
                <a:latin typeface="Source Sans Pro Black" panose="020B0803030403020204" pitchFamily="34" charset="0"/>
                <a:ea typeface="Source Sans Pro Black" panose="020B0803030403020204" pitchFamily="34" charset="0"/>
              </a:rPr>
              <a:t>.</a:t>
            </a:r>
          </a:p>
          <a:p>
            <a:endParaRPr lang="en-US" sz="2000" b="1" dirty="0">
              <a:solidFill>
                <a:schemeClr val="bg1"/>
              </a:solidFill>
              <a:latin typeface="Source Sans Pro Black" panose="020B0803030403020204" pitchFamily="34" charset="0"/>
              <a:ea typeface="Source Sans Pro Black" panose="020B0803030403020204" pitchFamily="34" charset="0"/>
            </a:endParaRPr>
          </a:p>
          <a:p>
            <a:pPr marL="342900" indent="-342900">
              <a:buFont typeface="Arial" panose="020B0604020202020204" pitchFamily="34" charset="0"/>
              <a:buChar char="•"/>
            </a:pPr>
            <a:r>
              <a:rPr lang="en-US" sz="2000" b="1" dirty="0">
                <a:solidFill>
                  <a:schemeClr val="bg1"/>
                </a:solidFill>
                <a:latin typeface="Source Sans Pro Black" panose="020B0803030403020204" pitchFamily="34" charset="0"/>
                <a:ea typeface="Source Sans Pro Black" panose="020B0803030403020204" pitchFamily="34" charset="0"/>
              </a:rPr>
              <a:t>Allowing phone companies to block by default illegal or unwanted calls based on reasonable call analytics before the calls reach consumers.</a:t>
            </a:r>
          </a:p>
          <a:p>
            <a:endParaRPr lang="en-US" sz="2000" b="1" dirty="0">
              <a:solidFill>
                <a:schemeClr val="bg1"/>
              </a:solidFill>
              <a:latin typeface="Source Sans Pro Black" panose="020B0803030403020204" pitchFamily="34" charset="0"/>
              <a:ea typeface="Source Sans Pro Black" panose="020B0803030403020204" pitchFamily="34" charset="0"/>
            </a:endParaRPr>
          </a:p>
          <a:p>
            <a:pPr marL="342900" indent="-342900">
              <a:buFont typeface="Arial" panose="020B0604020202020204" pitchFamily="34" charset="0"/>
              <a:buChar char="•"/>
            </a:pPr>
            <a:r>
              <a:rPr lang="en-US" sz="2000" b="1" dirty="0">
                <a:solidFill>
                  <a:schemeClr val="bg1"/>
                </a:solidFill>
                <a:latin typeface="Source Sans Pro Black" panose="020B0803030403020204" pitchFamily="34" charset="0"/>
                <a:ea typeface="Source Sans Pro Black" panose="020B0803030403020204" pitchFamily="34" charset="0"/>
              </a:rPr>
              <a:t>Educating consumer about options on tools to block calls from any number that doesn't appear on a customer's contact list.</a:t>
            </a:r>
          </a:p>
          <a:p>
            <a:endParaRPr lang="en-US" sz="2000" b="1" dirty="0">
              <a:solidFill>
                <a:schemeClr val="bg1"/>
              </a:solidFill>
              <a:latin typeface="Source Sans Pro Black" panose="020B0803030403020204" pitchFamily="34" charset="0"/>
              <a:ea typeface="Source Sans Pro Black" panose="020B0803030403020204" pitchFamily="34" charset="0"/>
            </a:endParaRPr>
          </a:p>
          <a:p>
            <a:pPr marL="342900" indent="-342900">
              <a:buFont typeface="Arial" panose="020B0604020202020204" pitchFamily="34" charset="0"/>
              <a:buChar char="•"/>
            </a:pPr>
            <a:r>
              <a:rPr lang="en-US" sz="2000" b="1" dirty="0">
                <a:solidFill>
                  <a:schemeClr val="bg1"/>
                </a:solidFill>
                <a:latin typeface="Source Sans Pro Black" panose="020B0803030403020204" pitchFamily="34" charset="0"/>
                <a:ea typeface="Source Sans Pro Black" panose="020B0803030403020204" pitchFamily="34" charset="0"/>
              </a:rPr>
              <a:t>Urging phone companies to implement caller ID authentication to help reduce </a:t>
            </a:r>
          </a:p>
          <a:p>
            <a:r>
              <a:rPr lang="en-US" sz="2000" b="1" dirty="0">
                <a:solidFill>
                  <a:schemeClr val="bg1"/>
                </a:solidFill>
                <a:latin typeface="Source Sans Pro Black" panose="020B0803030403020204" pitchFamily="34" charset="0"/>
                <a:ea typeface="Source Sans Pro Black" panose="020B0803030403020204" pitchFamily="34" charset="0"/>
              </a:rPr>
              <a:t>       illegal spoofing.</a:t>
            </a:r>
          </a:p>
        </p:txBody>
      </p:sp>
      <p:pic>
        <p:nvPicPr>
          <p:cNvPr id="5" name="Picture 2" descr="Sarasota County Libraries – EdExploreSRQ">
            <a:extLst>
              <a:ext uri="{FF2B5EF4-FFF2-40B4-BE49-F238E27FC236}">
                <a16:creationId xmlns:a16="http://schemas.microsoft.com/office/drawing/2014/main" id="{33B33D1D-BD94-4421-A7D4-71BF2561A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318" y="5970927"/>
            <a:ext cx="1398494" cy="752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3BDBE6-E96C-4E97-8E22-78D39A2E3E49}"/>
              </a:ext>
            </a:extLst>
          </p:cNvPr>
          <p:cNvSpPr txBox="1"/>
          <p:nvPr/>
        </p:nvSpPr>
        <p:spPr>
          <a:xfrm>
            <a:off x="376518" y="1157959"/>
            <a:ext cx="4473389" cy="461665"/>
          </a:xfrm>
          <a:prstGeom prst="rect">
            <a:avLst/>
          </a:prstGeom>
          <a:noFill/>
        </p:spPr>
        <p:txBody>
          <a:bodyPr wrap="square" rtlCol="0">
            <a:spAutoFit/>
          </a:bodyPr>
          <a:lstStyle/>
          <a:p>
            <a:r>
              <a:rPr lang="en-US" sz="2400" u="sng" dirty="0">
                <a:solidFill>
                  <a:schemeClr val="bg1"/>
                </a:solidFill>
                <a:latin typeface="Source Sans Pro Black" panose="020B0803030403020204" pitchFamily="34" charset="0"/>
                <a:ea typeface="Source Sans Pro Black" panose="020B0803030403020204" pitchFamily="34" charset="0"/>
              </a:rPr>
              <a:t>What Are Robocalls?</a:t>
            </a:r>
          </a:p>
        </p:txBody>
      </p:sp>
      <p:pic>
        <p:nvPicPr>
          <p:cNvPr id="7" name="Picture 6">
            <a:extLst>
              <a:ext uri="{FF2B5EF4-FFF2-40B4-BE49-F238E27FC236}">
                <a16:creationId xmlns:a16="http://schemas.microsoft.com/office/drawing/2014/main" id="{0C7326B8-1500-4CB6-95A0-C5CE3F75E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42140">
            <a:off x="9233482" y="2386688"/>
            <a:ext cx="2485540" cy="2167044"/>
          </a:xfrm>
          <a:prstGeom prst="rect">
            <a:avLst/>
          </a:prstGeom>
          <a:effectLst>
            <a:softEdge rad="406400"/>
          </a:effectLst>
        </p:spPr>
      </p:pic>
      <p:sp>
        <p:nvSpPr>
          <p:cNvPr id="8" name="TextBox 7">
            <a:extLst>
              <a:ext uri="{FF2B5EF4-FFF2-40B4-BE49-F238E27FC236}">
                <a16:creationId xmlns:a16="http://schemas.microsoft.com/office/drawing/2014/main" id="{9B1C1EE2-80A8-48F7-B4D4-609B515C3692}"/>
              </a:ext>
            </a:extLst>
          </p:cNvPr>
          <p:cNvSpPr txBox="1"/>
          <p:nvPr/>
        </p:nvSpPr>
        <p:spPr>
          <a:xfrm>
            <a:off x="367552" y="1699655"/>
            <a:ext cx="8758517" cy="646331"/>
          </a:xfrm>
          <a:prstGeom prst="rect">
            <a:avLst/>
          </a:prstGeom>
          <a:noFill/>
        </p:spPr>
        <p:txBody>
          <a:bodyPr wrap="square" rtlCol="0">
            <a:spAutoFit/>
          </a:bodyPr>
          <a:lstStyle/>
          <a:p>
            <a:r>
              <a:rPr lang="en-US" b="1" dirty="0">
                <a:solidFill>
                  <a:schemeClr val="bg1"/>
                </a:solidFill>
                <a:latin typeface="Source Sans Pro Black" panose="020B0803030403020204" pitchFamily="34" charset="0"/>
                <a:ea typeface="Source Sans Pro Black" panose="020B0803030403020204" pitchFamily="34" charset="0"/>
              </a:rPr>
              <a:t>Robocalls are calls made with an auto dialer or that contain a message made </a:t>
            </a:r>
          </a:p>
          <a:p>
            <a:r>
              <a:rPr lang="en-US" b="1" dirty="0">
                <a:solidFill>
                  <a:schemeClr val="bg1"/>
                </a:solidFill>
                <a:latin typeface="Source Sans Pro Black" panose="020B0803030403020204" pitchFamily="34" charset="0"/>
                <a:ea typeface="Source Sans Pro Black" panose="020B0803030403020204" pitchFamily="34" charset="0"/>
              </a:rPr>
              <a:t> with a prerecorded or artificial voice.</a:t>
            </a:r>
          </a:p>
        </p:txBody>
      </p:sp>
    </p:spTree>
    <p:extLst>
      <p:ext uri="{BB962C8B-B14F-4D97-AF65-F5344CB8AC3E}">
        <p14:creationId xmlns:p14="http://schemas.microsoft.com/office/powerpoint/2010/main" val="106022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6E6512-B7FD-418C-BDF4-D391C966AFB3}"/>
              </a:ext>
            </a:extLst>
          </p:cNvPr>
          <p:cNvSpPr txBox="1"/>
          <p:nvPr/>
        </p:nvSpPr>
        <p:spPr>
          <a:xfrm>
            <a:off x="0" y="0"/>
            <a:ext cx="12192000" cy="861774"/>
          </a:xfrm>
          <a:prstGeom prst="rect">
            <a:avLst/>
          </a:prstGeom>
          <a:solidFill>
            <a:schemeClr val="bg1"/>
          </a:solidFill>
        </p:spPr>
        <p:txBody>
          <a:bodyPr wrap="square" rtlCol="0">
            <a:spAutoFit/>
          </a:bodyPr>
          <a:lstStyle/>
          <a:p>
            <a:pPr algn="ctr"/>
            <a:r>
              <a:rPr lang="en-US" sz="5000" dirty="0"/>
              <a:t>    SPOOFING: Don’t Hang On, Hang Up!</a:t>
            </a:r>
          </a:p>
        </p:txBody>
      </p:sp>
      <p:pic>
        <p:nvPicPr>
          <p:cNvPr id="1028" name="Picture 4" descr="FCC Seals and Logos | Federal Communications Commission">
            <a:extLst>
              <a:ext uri="{FF2B5EF4-FFF2-40B4-BE49-F238E27FC236}">
                <a16:creationId xmlns:a16="http://schemas.microsoft.com/office/drawing/2014/main" id="{6A1C4609-15B0-479A-84D1-62B1E9071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374" y="57861"/>
            <a:ext cx="717780" cy="60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A2ED3A-4A4D-4767-A0BB-434D105FB235}"/>
              </a:ext>
            </a:extLst>
          </p:cNvPr>
          <p:cNvSpPr txBox="1"/>
          <p:nvPr/>
        </p:nvSpPr>
        <p:spPr>
          <a:xfrm>
            <a:off x="2061279" y="1002208"/>
            <a:ext cx="7261412" cy="830997"/>
          </a:xfrm>
          <a:prstGeom prst="rect">
            <a:avLst/>
          </a:prstGeom>
          <a:noFill/>
        </p:spPr>
        <p:txBody>
          <a:bodyPr wrap="square" rtlCol="0">
            <a:spAutoFit/>
          </a:bodyPr>
          <a:lstStyle/>
          <a:p>
            <a:pPr algn="ctr"/>
            <a:r>
              <a:rPr lang="en-US" sz="4800" dirty="0">
                <a:solidFill>
                  <a:schemeClr val="bg1"/>
                </a:solidFill>
              </a:rPr>
              <a:t>What is Spoofing?</a:t>
            </a:r>
          </a:p>
        </p:txBody>
      </p:sp>
      <p:sp>
        <p:nvSpPr>
          <p:cNvPr id="9" name="TextBox 8">
            <a:extLst>
              <a:ext uri="{FF2B5EF4-FFF2-40B4-BE49-F238E27FC236}">
                <a16:creationId xmlns:a16="http://schemas.microsoft.com/office/drawing/2014/main" id="{6DF6ECBD-DBA8-40B8-84FC-1E27F7044498}"/>
              </a:ext>
            </a:extLst>
          </p:cNvPr>
          <p:cNvSpPr txBox="1"/>
          <p:nvPr/>
        </p:nvSpPr>
        <p:spPr>
          <a:xfrm>
            <a:off x="6589058" y="2307614"/>
            <a:ext cx="4858871" cy="3139321"/>
          </a:xfrm>
          <a:prstGeom prst="rect">
            <a:avLst/>
          </a:prstGeom>
          <a:noFill/>
        </p:spPr>
        <p:txBody>
          <a:bodyPr wrap="square">
            <a:spAutoFit/>
          </a:bodyPr>
          <a:lstStyle/>
          <a:p>
            <a:r>
              <a:rPr lang="en-US" b="0" i="0" dirty="0">
                <a:solidFill>
                  <a:schemeClr val="bg1"/>
                </a:solidFill>
                <a:effectLst/>
                <a:latin typeface="Source Sans Pro Black" panose="020B0803030403020204" pitchFamily="34" charset="0"/>
                <a:ea typeface="Source Sans Pro Black" panose="020B0803030403020204" pitchFamily="34" charset="0"/>
              </a:rPr>
              <a:t>Spoofing is when a caller deliberately falsifies the information transmitted to your caller ID display to disguise their identity. Scammers often use neighbor spoofing so it appears that an incoming call is coming from a local number or spoof a number from a company or a government agency that you may already know and trust. If you answer, they use scam scripts to try to steal your money or valuable personal information, which can be used in fraudulent activity.</a:t>
            </a:r>
            <a:endParaRPr lang="en-US" dirty="0">
              <a:solidFill>
                <a:schemeClr val="bg1"/>
              </a:solidFill>
              <a:latin typeface="Source Sans Pro Black" panose="020B0803030403020204" pitchFamily="34" charset="0"/>
              <a:ea typeface="Source Sans Pro Black" panose="020B0803030403020204" pitchFamily="34" charset="0"/>
            </a:endParaRPr>
          </a:p>
        </p:txBody>
      </p:sp>
      <p:pic>
        <p:nvPicPr>
          <p:cNvPr id="10" name="Picture 2" descr="Sarasota County Libraries – EdExploreSRQ">
            <a:extLst>
              <a:ext uri="{FF2B5EF4-FFF2-40B4-BE49-F238E27FC236}">
                <a16:creationId xmlns:a16="http://schemas.microsoft.com/office/drawing/2014/main" id="{6CC0CC22-86DA-4CE6-BF8A-E29D8A5C42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7318" y="5970927"/>
            <a:ext cx="1398494" cy="752601"/>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 Media 3" title="Spoofing: Don't Hang On, Hang Up">
            <a:hlinkClick r:id="" action="ppaction://media"/>
            <a:extLst>
              <a:ext uri="{FF2B5EF4-FFF2-40B4-BE49-F238E27FC236}">
                <a16:creationId xmlns:a16="http://schemas.microsoft.com/office/drawing/2014/main" id="{67EBC34A-A9FA-4E30-B70D-5980A3C25806}"/>
              </a:ext>
            </a:extLst>
          </p:cNvPr>
          <p:cNvPicPr>
            <a:picLocks noRot="1" noChangeAspect="1"/>
          </p:cNvPicPr>
          <p:nvPr>
            <a:videoFile r:link="rId1"/>
          </p:nvPr>
        </p:nvPicPr>
        <p:blipFill>
          <a:blip r:embed="rId6"/>
          <a:stretch>
            <a:fillRect/>
          </a:stretch>
        </p:blipFill>
        <p:spPr>
          <a:xfrm>
            <a:off x="259374" y="1875027"/>
            <a:ext cx="5930587" cy="4307479"/>
          </a:xfrm>
          <a:prstGeom prst="rect">
            <a:avLst/>
          </a:prstGeom>
        </p:spPr>
      </p:pic>
    </p:spTree>
    <p:extLst>
      <p:ext uri="{BB962C8B-B14F-4D97-AF65-F5344CB8AC3E}">
        <p14:creationId xmlns:p14="http://schemas.microsoft.com/office/powerpoint/2010/main" val="349951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6E6512-B7FD-418C-BDF4-D391C966AFB3}"/>
              </a:ext>
            </a:extLst>
          </p:cNvPr>
          <p:cNvSpPr txBox="1"/>
          <p:nvPr/>
        </p:nvSpPr>
        <p:spPr>
          <a:xfrm>
            <a:off x="0" y="0"/>
            <a:ext cx="12192000" cy="923330"/>
          </a:xfrm>
          <a:prstGeom prst="rect">
            <a:avLst/>
          </a:prstGeom>
          <a:solidFill>
            <a:schemeClr val="bg1"/>
          </a:solidFill>
        </p:spPr>
        <p:txBody>
          <a:bodyPr wrap="square" rtlCol="0">
            <a:spAutoFit/>
          </a:bodyPr>
          <a:lstStyle/>
          <a:p>
            <a:pPr algn="ctr"/>
            <a:r>
              <a:rPr lang="en-US" sz="5400" dirty="0"/>
              <a:t>IS SPOOFING ILLEGAL?</a:t>
            </a:r>
          </a:p>
        </p:txBody>
      </p:sp>
      <p:pic>
        <p:nvPicPr>
          <p:cNvPr id="1028" name="Picture 4" descr="FCC Seals and Logos | Federal Communications Commission">
            <a:extLst>
              <a:ext uri="{FF2B5EF4-FFF2-40B4-BE49-F238E27FC236}">
                <a16:creationId xmlns:a16="http://schemas.microsoft.com/office/drawing/2014/main" id="{6A1C4609-15B0-479A-84D1-62B1E9071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74" y="57861"/>
            <a:ext cx="717780" cy="6042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arasota County Libraries – EdExploreSRQ">
            <a:extLst>
              <a:ext uri="{FF2B5EF4-FFF2-40B4-BE49-F238E27FC236}">
                <a16:creationId xmlns:a16="http://schemas.microsoft.com/office/drawing/2014/main" id="{6CC0CC22-86DA-4CE6-BF8A-E29D8A5C4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7318" y="5970927"/>
            <a:ext cx="1398494" cy="752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A9B9BD-B41D-4E40-90F3-316C7417EEC5}"/>
              </a:ext>
            </a:extLst>
          </p:cNvPr>
          <p:cNvSpPr txBox="1"/>
          <p:nvPr/>
        </p:nvSpPr>
        <p:spPr>
          <a:xfrm>
            <a:off x="259374" y="1569722"/>
            <a:ext cx="9421905"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Source Sans Pro Black" panose="020B0803030403020204" pitchFamily="34" charset="0"/>
                <a:ea typeface="Source Sans Pro Black" panose="020B0803030403020204" pitchFamily="34" charset="0"/>
              </a:rPr>
              <a:t>Spoofing someone else’s phone number is illegal WHEN it is done “with the intent to defraud, cause harm or wrongly obtain anything of value.” </a:t>
            </a:r>
          </a:p>
          <a:p>
            <a:endParaRPr lang="en-US" sz="2000" dirty="0">
              <a:solidFill>
                <a:schemeClr val="bg1"/>
              </a:solidFill>
              <a:latin typeface="Source Sans Pro Black" panose="020B0803030403020204" pitchFamily="34" charset="0"/>
              <a:ea typeface="Source Sans Pro Black" panose="020B0803030403020204" pitchFamily="34" charset="0"/>
            </a:endParaRPr>
          </a:p>
          <a:p>
            <a:pPr marL="342900" indent="-342900">
              <a:buFont typeface="Arial" panose="020B0604020202020204" pitchFamily="34" charset="0"/>
              <a:buChar char="•"/>
            </a:pPr>
            <a:r>
              <a:rPr lang="en-US" sz="2000" dirty="0">
                <a:solidFill>
                  <a:schemeClr val="bg1"/>
                </a:solidFill>
                <a:latin typeface="Source Sans Pro Black" panose="020B0803030403020204" pitchFamily="34" charset="0"/>
                <a:ea typeface="Source Sans Pro Black" panose="020B0803030403020204" pitchFamily="34" charset="0"/>
              </a:rPr>
              <a:t>Anyone who is illegally spoofing can face penalties of up to $10,000 for each violation.</a:t>
            </a:r>
          </a:p>
          <a:p>
            <a:endParaRPr lang="en-US" sz="2000" dirty="0">
              <a:solidFill>
                <a:schemeClr val="bg1"/>
              </a:solidFill>
              <a:latin typeface="Source Sans Pro Black" panose="020B0803030403020204" pitchFamily="34" charset="0"/>
              <a:ea typeface="Source Sans Pro Black" panose="020B0803030403020204" pitchFamily="34" charset="0"/>
            </a:endParaRPr>
          </a:p>
          <a:p>
            <a:pPr marL="342900" indent="-342900">
              <a:buFont typeface="Arial" panose="020B0604020202020204" pitchFamily="34" charset="0"/>
              <a:buChar char="•"/>
            </a:pPr>
            <a:r>
              <a:rPr lang="en-US" sz="2000" dirty="0">
                <a:solidFill>
                  <a:schemeClr val="bg1"/>
                </a:solidFill>
                <a:latin typeface="Source Sans Pro Black" panose="020B0803030403020204" pitchFamily="34" charset="0"/>
                <a:ea typeface="Source Sans Pro Black" panose="020B0803030403020204" pitchFamily="34" charset="0"/>
              </a:rPr>
              <a:t>The FCC extended this prohibition to text messages, calls originating from outside the United States to recipients within the United States, and additional types of voice calls, such as one-way VoIP calls.  </a:t>
            </a:r>
          </a:p>
          <a:p>
            <a:endParaRPr lang="en-US" sz="2000" dirty="0">
              <a:solidFill>
                <a:schemeClr val="bg1"/>
              </a:solidFill>
              <a:latin typeface="Source Sans Pro Black" panose="020B0803030403020204" pitchFamily="34" charset="0"/>
              <a:ea typeface="Source Sans Pro Black" panose="020B0803030403020204" pitchFamily="34" charset="0"/>
            </a:endParaRPr>
          </a:p>
          <a:p>
            <a:pPr marL="342900" indent="-342900">
              <a:buFont typeface="Arial" panose="020B0604020202020204" pitchFamily="34" charset="0"/>
              <a:buChar char="•"/>
            </a:pPr>
            <a:r>
              <a:rPr lang="en-US" sz="2000" dirty="0">
                <a:solidFill>
                  <a:schemeClr val="bg1"/>
                </a:solidFill>
                <a:latin typeface="Source Sans Pro Black" panose="020B0803030403020204" pitchFamily="34" charset="0"/>
                <a:ea typeface="Source Sans Pro Black" panose="020B0803030403020204" pitchFamily="34" charset="0"/>
              </a:rPr>
              <a:t>Spoofing is not always illegal. There are legit , legal uses for spoofing, like when a doctor calls a patient from her personal mobile phone and displays the office number rather than the personal phone number or a business displays its toll-free call-back number.</a:t>
            </a:r>
          </a:p>
        </p:txBody>
      </p:sp>
    </p:spTree>
    <p:extLst>
      <p:ext uri="{BB962C8B-B14F-4D97-AF65-F5344CB8AC3E}">
        <p14:creationId xmlns:p14="http://schemas.microsoft.com/office/powerpoint/2010/main" val="416465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79CF808F-92F6-4706-B352-F3A7BAAFA1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1" cy="7144870"/>
          </a:xfrm>
        </p:spPr>
      </p:pic>
    </p:spTree>
    <p:extLst>
      <p:ext uri="{BB962C8B-B14F-4D97-AF65-F5344CB8AC3E}">
        <p14:creationId xmlns:p14="http://schemas.microsoft.com/office/powerpoint/2010/main" val="339130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6E6512-B7FD-418C-BDF4-D391C966AFB3}"/>
              </a:ext>
            </a:extLst>
          </p:cNvPr>
          <p:cNvSpPr txBox="1"/>
          <p:nvPr/>
        </p:nvSpPr>
        <p:spPr>
          <a:xfrm>
            <a:off x="0" y="0"/>
            <a:ext cx="12192000" cy="923330"/>
          </a:xfrm>
          <a:prstGeom prst="rect">
            <a:avLst/>
          </a:prstGeom>
          <a:solidFill>
            <a:schemeClr val="bg1"/>
          </a:solidFill>
        </p:spPr>
        <p:txBody>
          <a:bodyPr wrap="square" rtlCol="0">
            <a:spAutoFit/>
          </a:bodyPr>
          <a:lstStyle/>
          <a:p>
            <a:pPr algn="ctr"/>
            <a:r>
              <a:rPr lang="en-US" sz="5400" dirty="0"/>
              <a:t>KNOW YOUR SCAMS</a:t>
            </a:r>
          </a:p>
        </p:txBody>
      </p:sp>
      <p:pic>
        <p:nvPicPr>
          <p:cNvPr id="1028" name="Picture 4" descr="FCC Seals and Logos | Federal Communications Commission">
            <a:extLst>
              <a:ext uri="{FF2B5EF4-FFF2-40B4-BE49-F238E27FC236}">
                <a16:creationId xmlns:a16="http://schemas.microsoft.com/office/drawing/2014/main" id="{6A1C4609-15B0-479A-84D1-62B1E9071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72" y="111651"/>
            <a:ext cx="870181" cy="732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arasota County Libraries – EdExploreSRQ">
            <a:extLst>
              <a:ext uri="{FF2B5EF4-FFF2-40B4-BE49-F238E27FC236}">
                <a16:creationId xmlns:a16="http://schemas.microsoft.com/office/drawing/2014/main" id="{D5049C6A-488D-4E3B-94F9-9079FC2A9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7318" y="5970927"/>
            <a:ext cx="1398494" cy="752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C3450E-A751-4B59-9517-E2E677F8A88D}"/>
              </a:ext>
            </a:extLst>
          </p:cNvPr>
          <p:cNvSpPr txBox="1"/>
          <p:nvPr/>
        </p:nvSpPr>
        <p:spPr>
          <a:xfrm>
            <a:off x="609602" y="2061941"/>
            <a:ext cx="4930589"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Source Sans Pro Black" panose="020B0803030403020204" pitchFamily="34" charset="0"/>
                <a:ea typeface="Source Sans Pro Black" panose="020B0803030403020204" pitchFamily="34" charset="0"/>
              </a:rPr>
              <a:t>A Fraudulent or Deceptive Act or Operation </a:t>
            </a:r>
          </a:p>
          <a:p>
            <a:pPr marL="285750" indent="-285750">
              <a:buFont typeface="Arial" panose="020B0604020202020204" pitchFamily="34" charset="0"/>
              <a:buChar char="•"/>
            </a:pPr>
            <a:r>
              <a:rPr lang="en-US" dirty="0">
                <a:solidFill>
                  <a:schemeClr val="bg1"/>
                </a:solidFill>
                <a:latin typeface="Source Sans Pro Black" panose="020B0803030403020204" pitchFamily="34" charset="0"/>
                <a:ea typeface="Source Sans Pro Black" panose="020B0803030403020204" pitchFamily="34" charset="0"/>
              </a:rPr>
              <a:t>To Deceive and Defraud (someone)</a:t>
            </a:r>
          </a:p>
        </p:txBody>
      </p:sp>
      <p:cxnSp>
        <p:nvCxnSpPr>
          <p:cNvPr id="8" name="Straight Connector 7">
            <a:extLst>
              <a:ext uri="{FF2B5EF4-FFF2-40B4-BE49-F238E27FC236}">
                <a16:creationId xmlns:a16="http://schemas.microsoft.com/office/drawing/2014/main" id="{313D173E-B3A0-4011-8E3B-CD84A6EC7E7D}"/>
              </a:ext>
            </a:extLst>
          </p:cNvPr>
          <p:cNvCxnSpPr>
            <a:cxnSpLocks/>
          </p:cNvCxnSpPr>
          <p:nvPr/>
        </p:nvCxnSpPr>
        <p:spPr>
          <a:xfrm flipV="1">
            <a:off x="376518" y="1892055"/>
            <a:ext cx="11223813" cy="41066"/>
          </a:xfrm>
          <a:prstGeom prst="line">
            <a:avLst/>
          </a:prstGeom>
          <a:ln w="28575">
            <a:solidFill>
              <a:schemeClr val="bg1"/>
            </a:solidFill>
          </a:ln>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0951453C-5955-4070-BFA9-74EAFDE8423B}"/>
              </a:ext>
            </a:extLst>
          </p:cNvPr>
          <p:cNvCxnSpPr>
            <a:cxnSpLocks/>
          </p:cNvCxnSpPr>
          <p:nvPr/>
        </p:nvCxnSpPr>
        <p:spPr>
          <a:xfrm>
            <a:off x="6195317" y="2266509"/>
            <a:ext cx="83299" cy="357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ACF09F7-33C3-4AA3-9BEB-52D4B1121193}"/>
              </a:ext>
            </a:extLst>
          </p:cNvPr>
          <p:cNvSpPr txBox="1"/>
          <p:nvPr/>
        </p:nvSpPr>
        <p:spPr>
          <a:xfrm>
            <a:off x="7394346" y="1451442"/>
            <a:ext cx="2563906" cy="400110"/>
          </a:xfrm>
          <a:prstGeom prst="rect">
            <a:avLst/>
          </a:prstGeom>
          <a:noFill/>
        </p:spPr>
        <p:txBody>
          <a:bodyPr wrap="square" rtlCol="0">
            <a:spAutoFit/>
          </a:bodyPr>
          <a:lstStyle/>
          <a:p>
            <a:pPr algn="ctr"/>
            <a:r>
              <a:rPr lang="en-US" sz="2000" dirty="0">
                <a:solidFill>
                  <a:schemeClr val="bg1"/>
                </a:solidFill>
                <a:latin typeface="Source Sans Pro Black" panose="020B0803030403020204" pitchFamily="34" charset="0"/>
                <a:ea typeface="Source Sans Pro Black" panose="020B0803030403020204" pitchFamily="34" charset="0"/>
              </a:rPr>
              <a:t>Types of SCAMS</a:t>
            </a:r>
          </a:p>
        </p:txBody>
      </p:sp>
      <p:sp>
        <p:nvSpPr>
          <p:cNvPr id="21" name="TextBox 20">
            <a:extLst>
              <a:ext uri="{FF2B5EF4-FFF2-40B4-BE49-F238E27FC236}">
                <a16:creationId xmlns:a16="http://schemas.microsoft.com/office/drawing/2014/main" id="{BD6F4CA2-0B0C-4BE2-B75E-2D624C4EB309}"/>
              </a:ext>
            </a:extLst>
          </p:cNvPr>
          <p:cNvSpPr txBox="1"/>
          <p:nvPr/>
        </p:nvSpPr>
        <p:spPr>
          <a:xfrm rot="20462040">
            <a:off x="6421511" y="2952470"/>
            <a:ext cx="1362635" cy="307777"/>
          </a:xfrm>
          <a:prstGeom prst="rect">
            <a:avLst/>
          </a:prstGeom>
          <a:noFill/>
        </p:spPr>
        <p:txBody>
          <a:bodyPr wrap="square" rtlCol="0">
            <a:spAutoFit/>
          </a:bodyPr>
          <a:lstStyle/>
          <a:p>
            <a:r>
              <a:rPr lang="en-US" sz="1400" dirty="0">
                <a:solidFill>
                  <a:schemeClr val="bg1"/>
                </a:solidFill>
                <a:latin typeface="Source Sans Pro Black" panose="020B0803030403020204" pitchFamily="34" charset="0"/>
                <a:ea typeface="Source Sans Pro Black" panose="020B0803030403020204" pitchFamily="34" charset="0"/>
              </a:rPr>
              <a:t>Auto Warranty</a:t>
            </a:r>
          </a:p>
        </p:txBody>
      </p:sp>
      <p:sp>
        <p:nvSpPr>
          <p:cNvPr id="22" name="TextBox 21">
            <a:extLst>
              <a:ext uri="{FF2B5EF4-FFF2-40B4-BE49-F238E27FC236}">
                <a16:creationId xmlns:a16="http://schemas.microsoft.com/office/drawing/2014/main" id="{595B2A53-1CC6-4A2C-8770-7A635AD11493}"/>
              </a:ext>
            </a:extLst>
          </p:cNvPr>
          <p:cNvSpPr txBox="1"/>
          <p:nvPr/>
        </p:nvSpPr>
        <p:spPr>
          <a:xfrm rot="1294443">
            <a:off x="9702453" y="3771101"/>
            <a:ext cx="1541929" cy="523220"/>
          </a:xfrm>
          <a:prstGeom prst="rect">
            <a:avLst/>
          </a:prstGeom>
          <a:noFill/>
        </p:spPr>
        <p:txBody>
          <a:bodyPr wrap="square" rtlCol="0">
            <a:spAutoFit/>
          </a:bodyPr>
          <a:lstStyle/>
          <a:p>
            <a:pPr algn="ctr"/>
            <a:r>
              <a:rPr lang="en-US" sz="1400" dirty="0">
                <a:solidFill>
                  <a:schemeClr val="bg1"/>
                </a:solidFill>
                <a:latin typeface="Source Sans Pro Black" panose="020B0803030403020204" pitchFamily="34" charset="0"/>
                <a:ea typeface="Source Sans Pro Black" panose="020B0803030403020204" pitchFamily="34" charset="0"/>
              </a:rPr>
              <a:t>One Ring </a:t>
            </a:r>
          </a:p>
          <a:p>
            <a:pPr algn="ctr"/>
            <a:r>
              <a:rPr lang="en-US" sz="1400" dirty="0">
                <a:solidFill>
                  <a:schemeClr val="bg1"/>
                </a:solidFill>
                <a:latin typeface="Source Sans Pro Black" panose="020B0803030403020204" pitchFamily="34" charset="0"/>
                <a:ea typeface="Source Sans Pro Black" panose="020B0803030403020204" pitchFamily="34" charset="0"/>
              </a:rPr>
              <a:t>Phone Scam</a:t>
            </a:r>
          </a:p>
        </p:txBody>
      </p:sp>
      <p:sp>
        <p:nvSpPr>
          <p:cNvPr id="23" name="TextBox 22">
            <a:extLst>
              <a:ext uri="{FF2B5EF4-FFF2-40B4-BE49-F238E27FC236}">
                <a16:creationId xmlns:a16="http://schemas.microsoft.com/office/drawing/2014/main" id="{A2758C01-B0EB-4EC3-951A-038D816BA33C}"/>
              </a:ext>
            </a:extLst>
          </p:cNvPr>
          <p:cNvSpPr txBox="1"/>
          <p:nvPr/>
        </p:nvSpPr>
        <p:spPr>
          <a:xfrm>
            <a:off x="1981199" y="1527450"/>
            <a:ext cx="2097741" cy="400110"/>
          </a:xfrm>
          <a:prstGeom prst="rect">
            <a:avLst/>
          </a:prstGeom>
          <a:noFill/>
        </p:spPr>
        <p:txBody>
          <a:bodyPr wrap="square" rtlCol="0">
            <a:spAutoFit/>
          </a:bodyPr>
          <a:lstStyle/>
          <a:p>
            <a:pPr algn="ctr"/>
            <a:r>
              <a:rPr lang="en-US" sz="2000" dirty="0">
                <a:solidFill>
                  <a:schemeClr val="bg1"/>
                </a:solidFill>
                <a:latin typeface="Source Sans Pro Black" panose="020B0803030403020204" pitchFamily="34" charset="0"/>
                <a:ea typeface="Source Sans Pro Black" panose="020B0803030403020204" pitchFamily="34" charset="0"/>
              </a:rPr>
              <a:t>What is a SCAM?</a:t>
            </a:r>
          </a:p>
        </p:txBody>
      </p:sp>
      <p:sp>
        <p:nvSpPr>
          <p:cNvPr id="24" name="TextBox 23">
            <a:extLst>
              <a:ext uri="{FF2B5EF4-FFF2-40B4-BE49-F238E27FC236}">
                <a16:creationId xmlns:a16="http://schemas.microsoft.com/office/drawing/2014/main" id="{F3747638-59FD-407D-8260-29D0C499C27E}"/>
              </a:ext>
            </a:extLst>
          </p:cNvPr>
          <p:cNvSpPr txBox="1"/>
          <p:nvPr/>
        </p:nvSpPr>
        <p:spPr>
          <a:xfrm rot="1274679">
            <a:off x="9505860" y="2886226"/>
            <a:ext cx="1599439" cy="307777"/>
          </a:xfrm>
          <a:prstGeom prst="rect">
            <a:avLst/>
          </a:prstGeom>
          <a:noFill/>
        </p:spPr>
        <p:txBody>
          <a:bodyPr wrap="square" rtlCol="0">
            <a:spAutoFit/>
          </a:bodyPr>
          <a:lstStyle/>
          <a:p>
            <a:r>
              <a:rPr lang="en-US" sz="1400" dirty="0">
                <a:solidFill>
                  <a:schemeClr val="bg1"/>
                </a:solidFill>
                <a:latin typeface="Source Sans Pro Black" panose="020B0803030403020204" pitchFamily="34" charset="0"/>
                <a:ea typeface="Source Sans Pro Black" panose="020B0803030403020204" pitchFamily="34" charset="0"/>
              </a:rPr>
              <a:t>‘Grandparent’</a:t>
            </a:r>
          </a:p>
        </p:txBody>
      </p:sp>
      <p:sp>
        <p:nvSpPr>
          <p:cNvPr id="26" name="TextBox 25">
            <a:extLst>
              <a:ext uri="{FF2B5EF4-FFF2-40B4-BE49-F238E27FC236}">
                <a16:creationId xmlns:a16="http://schemas.microsoft.com/office/drawing/2014/main" id="{69220F3B-2E8B-4069-A332-3D2872DE8E81}"/>
              </a:ext>
            </a:extLst>
          </p:cNvPr>
          <p:cNvSpPr txBox="1"/>
          <p:nvPr/>
        </p:nvSpPr>
        <p:spPr>
          <a:xfrm rot="20367012">
            <a:off x="6009706" y="3832630"/>
            <a:ext cx="2521359" cy="523220"/>
          </a:xfrm>
          <a:prstGeom prst="rect">
            <a:avLst/>
          </a:prstGeom>
          <a:noFill/>
        </p:spPr>
        <p:txBody>
          <a:bodyPr wrap="square" rtlCol="0">
            <a:spAutoFit/>
          </a:bodyPr>
          <a:lstStyle/>
          <a:p>
            <a:pPr algn="ctr"/>
            <a:r>
              <a:rPr lang="en-US" sz="1400" dirty="0">
                <a:solidFill>
                  <a:schemeClr val="bg1"/>
                </a:solidFill>
                <a:latin typeface="Source Sans Pro Black" panose="020B0803030403020204" pitchFamily="34" charset="0"/>
                <a:ea typeface="Source Sans Pro Black" panose="020B0803030403020204" pitchFamily="34" charset="0"/>
              </a:rPr>
              <a:t>Love and Happiness:</a:t>
            </a:r>
          </a:p>
          <a:p>
            <a:pPr algn="ctr"/>
            <a:r>
              <a:rPr lang="en-US" sz="1400" dirty="0">
                <a:solidFill>
                  <a:schemeClr val="bg1"/>
                </a:solidFill>
                <a:latin typeface="Source Sans Pro Black" panose="020B0803030403020204" pitchFamily="34" charset="0"/>
                <a:ea typeface="Source Sans Pro Black" panose="020B0803030403020204" pitchFamily="34" charset="0"/>
              </a:rPr>
              <a:t>Romance Scam</a:t>
            </a:r>
          </a:p>
        </p:txBody>
      </p:sp>
      <p:sp>
        <p:nvSpPr>
          <p:cNvPr id="27" name="TextBox 26">
            <a:extLst>
              <a:ext uri="{FF2B5EF4-FFF2-40B4-BE49-F238E27FC236}">
                <a16:creationId xmlns:a16="http://schemas.microsoft.com/office/drawing/2014/main" id="{4620D9ED-5145-4AE0-91C4-95C554FE557A}"/>
              </a:ext>
            </a:extLst>
          </p:cNvPr>
          <p:cNvSpPr txBox="1"/>
          <p:nvPr/>
        </p:nvSpPr>
        <p:spPr>
          <a:xfrm>
            <a:off x="7396209" y="2266509"/>
            <a:ext cx="2441213" cy="307777"/>
          </a:xfrm>
          <a:prstGeom prst="rect">
            <a:avLst/>
          </a:prstGeom>
          <a:noFill/>
        </p:spPr>
        <p:txBody>
          <a:bodyPr wrap="square" rtlCol="0">
            <a:spAutoFit/>
          </a:bodyPr>
          <a:lstStyle/>
          <a:p>
            <a:pPr algn="ctr"/>
            <a:r>
              <a:rPr lang="en-US" sz="1400" dirty="0">
                <a:solidFill>
                  <a:schemeClr val="bg1"/>
                </a:solidFill>
                <a:latin typeface="Source Sans Pro Black" panose="020B0803030403020204" pitchFamily="34" charset="0"/>
                <a:ea typeface="Source Sans Pro Black" panose="020B0803030403020204" pitchFamily="34" charset="0"/>
              </a:rPr>
              <a:t>IRS Scam</a:t>
            </a:r>
          </a:p>
        </p:txBody>
      </p:sp>
      <p:sp>
        <p:nvSpPr>
          <p:cNvPr id="28" name="TextBox 27">
            <a:extLst>
              <a:ext uri="{FF2B5EF4-FFF2-40B4-BE49-F238E27FC236}">
                <a16:creationId xmlns:a16="http://schemas.microsoft.com/office/drawing/2014/main" id="{2CA2B505-80F6-4DD8-97C1-DD5F0B97A3C6}"/>
              </a:ext>
            </a:extLst>
          </p:cNvPr>
          <p:cNvSpPr txBox="1"/>
          <p:nvPr/>
        </p:nvSpPr>
        <p:spPr>
          <a:xfrm>
            <a:off x="7755797" y="3080892"/>
            <a:ext cx="2016188" cy="307777"/>
          </a:xfrm>
          <a:prstGeom prst="rect">
            <a:avLst/>
          </a:prstGeom>
          <a:noFill/>
        </p:spPr>
        <p:txBody>
          <a:bodyPr wrap="square" rtlCol="0">
            <a:spAutoFit/>
          </a:bodyPr>
          <a:lstStyle/>
          <a:p>
            <a:r>
              <a:rPr lang="en-US" sz="1400" dirty="0">
                <a:solidFill>
                  <a:schemeClr val="bg1"/>
                </a:solidFill>
                <a:latin typeface="Source Sans Pro Black" panose="020B0803030403020204" pitchFamily="34" charset="0"/>
                <a:ea typeface="Source Sans Pro Black" panose="020B0803030403020204" pitchFamily="34" charset="0"/>
              </a:rPr>
              <a:t>Holiday Charity Scam</a:t>
            </a:r>
          </a:p>
        </p:txBody>
      </p:sp>
      <p:sp>
        <p:nvSpPr>
          <p:cNvPr id="29" name="TextBox 28">
            <a:extLst>
              <a:ext uri="{FF2B5EF4-FFF2-40B4-BE49-F238E27FC236}">
                <a16:creationId xmlns:a16="http://schemas.microsoft.com/office/drawing/2014/main" id="{CBA0F557-A3EA-49E9-B214-78A1FA60E2DE}"/>
              </a:ext>
            </a:extLst>
          </p:cNvPr>
          <p:cNvSpPr txBox="1"/>
          <p:nvPr/>
        </p:nvSpPr>
        <p:spPr>
          <a:xfrm>
            <a:off x="6408483" y="4688332"/>
            <a:ext cx="2223247" cy="307777"/>
          </a:xfrm>
          <a:prstGeom prst="rect">
            <a:avLst/>
          </a:prstGeom>
          <a:noFill/>
        </p:spPr>
        <p:txBody>
          <a:bodyPr wrap="square" rtlCol="0">
            <a:spAutoFit/>
          </a:bodyPr>
          <a:lstStyle/>
          <a:p>
            <a:pPr algn="ctr"/>
            <a:r>
              <a:rPr lang="en-US" sz="1400" dirty="0">
                <a:solidFill>
                  <a:schemeClr val="bg1"/>
                </a:solidFill>
                <a:latin typeface="Source Sans Pro Black" panose="020B0803030403020204" pitchFamily="34" charset="0"/>
                <a:ea typeface="Source Sans Pro Black" panose="020B0803030403020204" pitchFamily="34" charset="0"/>
              </a:rPr>
              <a:t>Social Security Scam</a:t>
            </a:r>
          </a:p>
        </p:txBody>
      </p:sp>
      <p:sp>
        <p:nvSpPr>
          <p:cNvPr id="30" name="TextBox 29">
            <a:extLst>
              <a:ext uri="{FF2B5EF4-FFF2-40B4-BE49-F238E27FC236}">
                <a16:creationId xmlns:a16="http://schemas.microsoft.com/office/drawing/2014/main" id="{8217D2BD-130F-4937-BF8F-8372198E0B14}"/>
              </a:ext>
            </a:extLst>
          </p:cNvPr>
          <p:cNvSpPr txBox="1"/>
          <p:nvPr/>
        </p:nvSpPr>
        <p:spPr>
          <a:xfrm>
            <a:off x="8317863" y="3626133"/>
            <a:ext cx="1021977" cy="523220"/>
          </a:xfrm>
          <a:prstGeom prst="rect">
            <a:avLst/>
          </a:prstGeom>
          <a:noFill/>
        </p:spPr>
        <p:txBody>
          <a:bodyPr wrap="square" rtlCol="0">
            <a:spAutoFit/>
          </a:bodyPr>
          <a:lstStyle/>
          <a:p>
            <a:pPr algn="ctr"/>
            <a:r>
              <a:rPr lang="en-US" sz="1400" dirty="0">
                <a:solidFill>
                  <a:schemeClr val="bg1"/>
                </a:solidFill>
                <a:latin typeface="Source Sans Pro Black" panose="020B0803030403020204" pitchFamily="34" charset="0"/>
                <a:ea typeface="Source Sans Pro Black" panose="020B0803030403020204" pitchFamily="34" charset="0"/>
              </a:rPr>
              <a:t>Medicaid Scam</a:t>
            </a:r>
          </a:p>
        </p:txBody>
      </p:sp>
      <p:sp>
        <p:nvSpPr>
          <p:cNvPr id="32" name="TextBox 31">
            <a:extLst>
              <a:ext uri="{FF2B5EF4-FFF2-40B4-BE49-F238E27FC236}">
                <a16:creationId xmlns:a16="http://schemas.microsoft.com/office/drawing/2014/main" id="{447DC271-B5DC-4A59-8BCA-426A9880F698}"/>
              </a:ext>
            </a:extLst>
          </p:cNvPr>
          <p:cNvSpPr txBox="1"/>
          <p:nvPr/>
        </p:nvSpPr>
        <p:spPr>
          <a:xfrm>
            <a:off x="7649065" y="5112232"/>
            <a:ext cx="2359575" cy="400110"/>
          </a:xfrm>
          <a:prstGeom prst="rect">
            <a:avLst/>
          </a:prstGeom>
          <a:noFill/>
        </p:spPr>
        <p:txBody>
          <a:bodyPr wrap="square" rtlCol="0">
            <a:spAutoFit/>
          </a:bodyPr>
          <a:lstStyle/>
          <a:p>
            <a:pPr algn="ctr"/>
            <a:r>
              <a:rPr lang="en-US" sz="2000" dirty="0">
                <a:solidFill>
                  <a:schemeClr val="bg1"/>
                </a:solidFill>
                <a:latin typeface="Source Sans Pro Black" panose="020B0803030403020204" pitchFamily="34" charset="0"/>
                <a:ea typeface="Source Sans Pro Black" panose="020B0803030403020204" pitchFamily="34" charset="0"/>
              </a:rPr>
              <a:t>COVID-19 Scams</a:t>
            </a:r>
          </a:p>
        </p:txBody>
      </p:sp>
      <p:sp>
        <p:nvSpPr>
          <p:cNvPr id="33" name="TextBox 32">
            <a:extLst>
              <a:ext uri="{FF2B5EF4-FFF2-40B4-BE49-F238E27FC236}">
                <a16:creationId xmlns:a16="http://schemas.microsoft.com/office/drawing/2014/main" id="{EDDF4F09-D3F3-42ED-A5AD-083B9423989B}"/>
              </a:ext>
            </a:extLst>
          </p:cNvPr>
          <p:cNvSpPr txBox="1"/>
          <p:nvPr/>
        </p:nvSpPr>
        <p:spPr>
          <a:xfrm>
            <a:off x="9185388" y="4740363"/>
            <a:ext cx="2576058" cy="307777"/>
          </a:xfrm>
          <a:prstGeom prst="rect">
            <a:avLst/>
          </a:prstGeom>
          <a:noFill/>
        </p:spPr>
        <p:txBody>
          <a:bodyPr wrap="square" rtlCol="0">
            <a:spAutoFit/>
          </a:bodyPr>
          <a:lstStyle/>
          <a:p>
            <a:pPr algn="ctr"/>
            <a:r>
              <a:rPr lang="en-US" sz="1400" dirty="0">
                <a:solidFill>
                  <a:schemeClr val="bg1"/>
                </a:solidFill>
                <a:latin typeface="Source Sans Pro Black" panose="020B0803030403020204" pitchFamily="34" charset="0"/>
                <a:ea typeface="Source Sans Pro Black" panose="020B0803030403020204" pitchFamily="34" charset="0"/>
              </a:rPr>
              <a:t>Fake Jury Duty Calls</a:t>
            </a:r>
          </a:p>
        </p:txBody>
      </p:sp>
      <p:sp>
        <p:nvSpPr>
          <p:cNvPr id="25" name="TextBox 24">
            <a:extLst>
              <a:ext uri="{FF2B5EF4-FFF2-40B4-BE49-F238E27FC236}">
                <a16:creationId xmlns:a16="http://schemas.microsoft.com/office/drawing/2014/main" id="{C50523E0-68DF-48A0-A4F5-E1B4571C5967}"/>
              </a:ext>
            </a:extLst>
          </p:cNvPr>
          <p:cNvSpPr txBox="1"/>
          <p:nvPr/>
        </p:nvSpPr>
        <p:spPr>
          <a:xfrm>
            <a:off x="237801" y="3207906"/>
            <a:ext cx="6097712" cy="3139321"/>
          </a:xfrm>
          <a:prstGeom prst="rect">
            <a:avLst/>
          </a:prstGeom>
          <a:noFill/>
        </p:spPr>
        <p:txBody>
          <a:bodyPr wrap="square">
            <a:spAutoFit/>
          </a:bodyPr>
          <a:lstStyle/>
          <a:p>
            <a:r>
              <a:rPr lang="en-US" b="1" dirty="0">
                <a:solidFill>
                  <a:schemeClr val="bg1"/>
                </a:solidFill>
                <a:latin typeface="Source Sans Pro Black" panose="020B0803030403020204" pitchFamily="34" charset="0"/>
                <a:ea typeface="Source Sans Pro Black" panose="020B0803030403020204" pitchFamily="34" charset="0"/>
              </a:rPr>
              <a:t>The FCC Scam Glossary describes robocall scams, spoofing scams  and related consumer fraud, which the FCC tracks through complaints filed by consumers, news reports, and notices from other government agencies, consumer groups and industry sources. </a:t>
            </a:r>
          </a:p>
          <a:p>
            <a:endParaRPr lang="en-US" b="1" dirty="0">
              <a:solidFill>
                <a:schemeClr val="bg1"/>
              </a:solidFill>
              <a:latin typeface="Source Sans Pro Black" panose="020B0803030403020204" pitchFamily="34" charset="0"/>
              <a:ea typeface="Source Sans Pro Black" panose="020B0803030403020204" pitchFamily="34" charset="0"/>
            </a:endParaRPr>
          </a:p>
          <a:p>
            <a:r>
              <a:rPr lang="en-US" b="1" dirty="0">
                <a:solidFill>
                  <a:schemeClr val="bg1"/>
                </a:solidFill>
                <a:latin typeface="Source Sans Pro Black" panose="020B0803030403020204" pitchFamily="34" charset="0"/>
                <a:ea typeface="Source Sans Pro Black" panose="020B0803030403020204" pitchFamily="34" charset="0"/>
              </a:rPr>
              <a:t>Glossary entries include links to more detailed information posted in the  Consumer Help Center and to trusted external sources.</a:t>
            </a:r>
          </a:p>
          <a:p>
            <a:pPr marL="0" indent="0">
              <a:buNone/>
            </a:pPr>
            <a:endParaRPr lang="en-US" b="1" dirty="0">
              <a:latin typeface="Source Sans Pro Black" panose="020B0803030403020204" pitchFamily="34" charset="0"/>
              <a:ea typeface="Source Sans Pro Black" panose="020B0803030403020204" pitchFamily="34" charset="0"/>
            </a:endParaRPr>
          </a:p>
          <a:p>
            <a:endParaRPr lang="en-US" b="1" dirty="0"/>
          </a:p>
        </p:txBody>
      </p:sp>
      <p:sp>
        <p:nvSpPr>
          <p:cNvPr id="31" name="TextBox 30">
            <a:extLst>
              <a:ext uri="{FF2B5EF4-FFF2-40B4-BE49-F238E27FC236}">
                <a16:creationId xmlns:a16="http://schemas.microsoft.com/office/drawing/2014/main" id="{F70E44FE-EC24-4860-875C-F2ADCC07AC58}"/>
              </a:ext>
            </a:extLst>
          </p:cNvPr>
          <p:cNvSpPr txBox="1"/>
          <p:nvPr/>
        </p:nvSpPr>
        <p:spPr>
          <a:xfrm>
            <a:off x="609602" y="5930351"/>
            <a:ext cx="10232357" cy="707886"/>
          </a:xfrm>
          <a:prstGeom prst="rect">
            <a:avLst/>
          </a:prstGeom>
          <a:noFill/>
        </p:spPr>
        <p:txBody>
          <a:bodyPr wrap="square">
            <a:spAutoFit/>
          </a:bodyPr>
          <a:lstStyle/>
          <a:p>
            <a:pPr algn="ctr"/>
            <a:r>
              <a:rPr lang="en-US" sz="2000" b="1" dirty="0">
                <a:solidFill>
                  <a:schemeClr val="bg1"/>
                </a:solidFill>
                <a:latin typeface="Source Sans Pro Black" panose="020B0803030403020204" pitchFamily="34" charset="0"/>
                <a:ea typeface="Source Sans Pro Black" panose="020B0803030403020204" pitchFamily="34" charset="0"/>
              </a:rPr>
              <a:t>Visit the FCC’s </a:t>
            </a:r>
            <a:r>
              <a:rPr lang="en-US" sz="2000" b="1" dirty="0">
                <a:solidFill>
                  <a:schemeClr val="bg1"/>
                </a:solidFill>
                <a:latin typeface="Source Sans Pro Black" panose="020B0803030403020204" pitchFamily="34" charset="0"/>
                <a:ea typeface="Source Sans Pro Black" panose="020B0803030403020204" pitchFamily="34" charset="0"/>
                <a:hlinkClick r:id="rId5">
                  <a:extLst>
                    <a:ext uri="{A12FA001-AC4F-418D-AE19-62706E023703}">
                      <ahyp:hlinkClr xmlns:ahyp="http://schemas.microsoft.com/office/drawing/2018/hyperlinkcolor" val="tx"/>
                    </a:ext>
                  </a:extLst>
                </a:hlinkClick>
              </a:rPr>
              <a:t>Scam Glossary </a:t>
            </a:r>
            <a:r>
              <a:rPr lang="en-US" sz="2000" b="1" dirty="0">
                <a:solidFill>
                  <a:schemeClr val="bg1"/>
                </a:solidFill>
                <a:latin typeface="Source Sans Pro Black" panose="020B0803030403020204" pitchFamily="34" charset="0"/>
                <a:ea typeface="Source Sans Pro Black" panose="020B0803030403020204" pitchFamily="34" charset="0"/>
              </a:rPr>
              <a:t>at </a:t>
            </a:r>
            <a:r>
              <a:rPr lang="en-US" sz="2000" b="1" dirty="0">
                <a:solidFill>
                  <a:schemeClr val="bg1"/>
                </a:solidFill>
                <a:hlinkClick r:id="rId5">
                  <a:extLst>
                    <a:ext uri="{A12FA001-AC4F-418D-AE19-62706E023703}">
                      <ahyp:hlinkClr xmlns:ahyp="http://schemas.microsoft.com/office/drawing/2018/hyperlinkcolor" val="tx"/>
                    </a:ext>
                  </a:extLst>
                </a:hlinkClick>
              </a:rPr>
              <a:t>https://www.fcc.gov/scam-glossary</a:t>
            </a:r>
            <a:r>
              <a:rPr lang="en-US" sz="2000" b="1" dirty="0">
                <a:solidFill>
                  <a:schemeClr val="bg1"/>
                </a:solidFill>
              </a:rPr>
              <a:t> </a:t>
            </a:r>
          </a:p>
          <a:p>
            <a:pPr algn="ctr"/>
            <a:r>
              <a:rPr lang="en-US" sz="2000" b="1" dirty="0">
                <a:solidFill>
                  <a:schemeClr val="bg1"/>
                </a:solidFill>
                <a:latin typeface="Source Sans Pro Black" panose="020B0803030403020204" pitchFamily="34" charset="0"/>
                <a:ea typeface="Source Sans Pro Black" panose="020B0803030403020204" pitchFamily="34" charset="0"/>
              </a:rPr>
              <a:t>to see additional types of scams. </a:t>
            </a:r>
          </a:p>
        </p:txBody>
      </p:sp>
      <p:cxnSp>
        <p:nvCxnSpPr>
          <p:cNvPr id="34" name="Straight Connector 33">
            <a:extLst>
              <a:ext uri="{FF2B5EF4-FFF2-40B4-BE49-F238E27FC236}">
                <a16:creationId xmlns:a16="http://schemas.microsoft.com/office/drawing/2014/main" id="{FEBC7D7B-6396-4329-826A-EE0E7E9418C3}"/>
              </a:ext>
            </a:extLst>
          </p:cNvPr>
          <p:cNvCxnSpPr>
            <a:cxnSpLocks/>
          </p:cNvCxnSpPr>
          <p:nvPr/>
        </p:nvCxnSpPr>
        <p:spPr>
          <a:xfrm>
            <a:off x="376518" y="2864226"/>
            <a:ext cx="57135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4660C6E-1EE2-4DE2-AC6A-E6D4613B4BBE}"/>
              </a:ext>
            </a:extLst>
          </p:cNvPr>
          <p:cNvSpPr txBox="1"/>
          <p:nvPr/>
        </p:nvSpPr>
        <p:spPr>
          <a:xfrm>
            <a:off x="8236171" y="4267894"/>
            <a:ext cx="1467677" cy="369332"/>
          </a:xfrm>
          <a:prstGeom prst="rect">
            <a:avLst/>
          </a:prstGeom>
          <a:noFill/>
        </p:spPr>
        <p:txBody>
          <a:bodyPr wrap="square" rtlCol="0">
            <a:spAutoFit/>
          </a:bodyPr>
          <a:lstStyle/>
          <a:p>
            <a:pPr algn="ctr"/>
            <a:r>
              <a:rPr lang="en-US" dirty="0">
                <a:solidFill>
                  <a:schemeClr val="bg1"/>
                </a:solidFill>
                <a:latin typeface="Source Sans Pro Black" panose="020B0803030403020204" pitchFamily="34" charset="0"/>
                <a:ea typeface="Source Sans Pro Black" panose="020B0803030403020204" pitchFamily="34" charset="0"/>
              </a:rPr>
              <a:t>Pet Scam</a:t>
            </a:r>
          </a:p>
        </p:txBody>
      </p:sp>
    </p:spTree>
    <p:extLst>
      <p:ext uri="{BB962C8B-B14F-4D97-AF65-F5344CB8AC3E}">
        <p14:creationId xmlns:p14="http://schemas.microsoft.com/office/powerpoint/2010/main" val="119061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6E6512-B7FD-418C-BDF4-D391C966AFB3}"/>
              </a:ext>
            </a:extLst>
          </p:cNvPr>
          <p:cNvSpPr txBox="1"/>
          <p:nvPr/>
        </p:nvSpPr>
        <p:spPr>
          <a:xfrm>
            <a:off x="0" y="0"/>
            <a:ext cx="12192000" cy="861774"/>
          </a:xfrm>
          <a:prstGeom prst="rect">
            <a:avLst/>
          </a:prstGeom>
          <a:solidFill>
            <a:schemeClr val="bg1"/>
          </a:solidFill>
        </p:spPr>
        <p:txBody>
          <a:bodyPr wrap="square" rtlCol="0">
            <a:spAutoFit/>
          </a:bodyPr>
          <a:lstStyle/>
          <a:p>
            <a:pPr algn="ctr"/>
            <a:r>
              <a:rPr lang="en-US" sz="5000" dirty="0">
                <a:ea typeface="Source Sans Pro Black" panose="020B0803030403020204" pitchFamily="34" charset="0"/>
              </a:rPr>
              <a:t>   Communicating During an Emergency</a:t>
            </a:r>
          </a:p>
        </p:txBody>
      </p:sp>
      <p:pic>
        <p:nvPicPr>
          <p:cNvPr id="1028" name="Picture 4" descr="FCC Seals and Logos | Federal Communications Commission">
            <a:extLst>
              <a:ext uri="{FF2B5EF4-FFF2-40B4-BE49-F238E27FC236}">
                <a16:creationId xmlns:a16="http://schemas.microsoft.com/office/drawing/2014/main" id="{6A1C4609-15B0-479A-84D1-62B1E9071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13" y="111651"/>
            <a:ext cx="804540" cy="6772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arasota County Libraries – EdExploreSRQ">
            <a:extLst>
              <a:ext uri="{FF2B5EF4-FFF2-40B4-BE49-F238E27FC236}">
                <a16:creationId xmlns:a16="http://schemas.microsoft.com/office/drawing/2014/main" id="{2163F9A6-8214-4C7E-83CD-77698A3A4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7318" y="5970927"/>
            <a:ext cx="1398494" cy="7526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EC54BF-81CA-4051-BA88-921033B5108F}"/>
              </a:ext>
            </a:extLst>
          </p:cNvPr>
          <p:cNvSpPr txBox="1"/>
          <p:nvPr/>
        </p:nvSpPr>
        <p:spPr>
          <a:xfrm>
            <a:off x="6580094" y="3429000"/>
            <a:ext cx="5405718" cy="1323439"/>
          </a:xfrm>
          <a:prstGeom prst="rect">
            <a:avLst/>
          </a:prstGeom>
          <a:noFill/>
        </p:spPr>
        <p:txBody>
          <a:bodyPr wrap="square">
            <a:spAutoFit/>
          </a:bodyPr>
          <a:lstStyle/>
          <a:p>
            <a:pPr algn="ctr"/>
            <a:r>
              <a:rPr lang="en-US" sz="2000" b="0" i="0" dirty="0">
                <a:solidFill>
                  <a:schemeClr val="bg1"/>
                </a:solidFill>
                <a:effectLst/>
                <a:latin typeface="Source Sans Pro Black" panose="020B0803030403020204" pitchFamily="34" charset="0"/>
                <a:ea typeface="Source Sans Pro Black" panose="020B0803030403020204" pitchFamily="34" charset="0"/>
              </a:rPr>
              <a:t>Communicating can be challenging during power outages caused by severe weather. </a:t>
            </a:r>
          </a:p>
          <a:p>
            <a:pPr algn="ctr"/>
            <a:r>
              <a:rPr lang="en-US" sz="2000" b="0" i="0" dirty="0">
                <a:solidFill>
                  <a:schemeClr val="bg1"/>
                </a:solidFill>
                <a:effectLst/>
                <a:latin typeface="Source Sans Pro Black" panose="020B0803030403020204" pitchFamily="34" charset="0"/>
                <a:ea typeface="Source Sans Pro Black" panose="020B0803030403020204" pitchFamily="34" charset="0"/>
              </a:rPr>
              <a:t>Learn how to prepare for such emergencies and what to do when outages occur</a:t>
            </a:r>
            <a:r>
              <a:rPr lang="en-US" sz="2000" dirty="0">
                <a:solidFill>
                  <a:schemeClr val="bg1"/>
                </a:solidFill>
                <a:latin typeface="Source Sans Pro Black" panose="020B0803030403020204" pitchFamily="34" charset="0"/>
                <a:ea typeface="Source Sans Pro Black" panose="020B0803030403020204" pitchFamily="34" charset="0"/>
              </a:rPr>
              <a:t>.</a:t>
            </a:r>
          </a:p>
        </p:txBody>
      </p:sp>
      <p:sp>
        <p:nvSpPr>
          <p:cNvPr id="5" name="TextBox 4">
            <a:extLst>
              <a:ext uri="{FF2B5EF4-FFF2-40B4-BE49-F238E27FC236}">
                <a16:creationId xmlns:a16="http://schemas.microsoft.com/office/drawing/2014/main" id="{DE3CAA6B-A0FB-4597-A91C-00E906B2FCB8}"/>
              </a:ext>
            </a:extLst>
          </p:cNvPr>
          <p:cNvSpPr txBox="1"/>
          <p:nvPr/>
        </p:nvSpPr>
        <p:spPr>
          <a:xfrm>
            <a:off x="6508376" y="1915097"/>
            <a:ext cx="5477435" cy="830997"/>
          </a:xfrm>
          <a:prstGeom prst="rect">
            <a:avLst/>
          </a:prstGeom>
          <a:noFill/>
        </p:spPr>
        <p:txBody>
          <a:bodyPr wrap="square" rtlCol="0">
            <a:spAutoFit/>
          </a:bodyPr>
          <a:lstStyle/>
          <a:p>
            <a:pPr algn="ctr"/>
            <a:r>
              <a:rPr lang="en-US" sz="2400" dirty="0">
                <a:solidFill>
                  <a:schemeClr val="bg1"/>
                </a:solidFill>
                <a:latin typeface="Source Sans Pro Black" panose="020B0803030403020204" pitchFamily="34" charset="0"/>
                <a:ea typeface="Source Sans Pro Black" panose="020B0803030403020204" pitchFamily="34" charset="0"/>
              </a:rPr>
              <a:t>Emergency Communications Tips: </a:t>
            </a:r>
          </a:p>
          <a:p>
            <a:pPr algn="ctr"/>
            <a:r>
              <a:rPr lang="en-US" sz="2400" dirty="0">
                <a:solidFill>
                  <a:schemeClr val="bg1"/>
                </a:solidFill>
                <a:latin typeface="Source Sans Pro Black" panose="020B0803030403020204" pitchFamily="34" charset="0"/>
                <a:ea typeface="Source Sans Pro Black" panose="020B0803030403020204" pitchFamily="34" charset="0"/>
              </a:rPr>
              <a:t>Don’t Be Scared, Be PREPARED! </a:t>
            </a:r>
          </a:p>
        </p:txBody>
      </p:sp>
      <p:pic>
        <p:nvPicPr>
          <p:cNvPr id="4" name="Online Media 3" title="Emergency Communications Tips: Don't Be Scared, Be Prepared">
            <a:hlinkClick r:id="" action="ppaction://media"/>
            <a:extLst>
              <a:ext uri="{FF2B5EF4-FFF2-40B4-BE49-F238E27FC236}">
                <a16:creationId xmlns:a16="http://schemas.microsoft.com/office/drawing/2014/main" id="{0FDD1E96-514C-403C-B164-45A337633963}"/>
              </a:ext>
            </a:extLst>
          </p:cNvPr>
          <p:cNvPicPr>
            <a:picLocks noRot="1" noChangeAspect="1"/>
          </p:cNvPicPr>
          <p:nvPr>
            <a:videoFile r:link="rId1"/>
          </p:nvPr>
        </p:nvPicPr>
        <p:blipFill>
          <a:blip r:embed="rId6"/>
          <a:stretch>
            <a:fillRect/>
          </a:stretch>
        </p:blipFill>
        <p:spPr>
          <a:xfrm>
            <a:off x="71113" y="973425"/>
            <a:ext cx="6329082" cy="5750103"/>
          </a:xfrm>
          <a:prstGeom prst="rect">
            <a:avLst/>
          </a:prstGeom>
        </p:spPr>
      </p:pic>
    </p:spTree>
    <p:extLst>
      <p:ext uri="{BB962C8B-B14F-4D97-AF65-F5344CB8AC3E}">
        <p14:creationId xmlns:p14="http://schemas.microsoft.com/office/powerpoint/2010/main" val="237846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6E6512-B7FD-418C-BDF4-D391C966AFB3}"/>
              </a:ext>
            </a:extLst>
          </p:cNvPr>
          <p:cNvSpPr txBox="1"/>
          <p:nvPr/>
        </p:nvSpPr>
        <p:spPr>
          <a:xfrm>
            <a:off x="0" y="0"/>
            <a:ext cx="12192000" cy="923330"/>
          </a:xfrm>
          <a:prstGeom prst="rect">
            <a:avLst/>
          </a:prstGeom>
          <a:solidFill>
            <a:schemeClr val="bg1"/>
          </a:solidFill>
        </p:spPr>
        <p:txBody>
          <a:bodyPr wrap="square" rtlCol="0">
            <a:spAutoFit/>
          </a:bodyPr>
          <a:lstStyle/>
          <a:p>
            <a:pPr algn="ctr"/>
            <a:r>
              <a:rPr lang="en-US" sz="5400" dirty="0"/>
              <a:t>FCC’s Consumer Resources</a:t>
            </a:r>
          </a:p>
        </p:txBody>
      </p:sp>
      <p:pic>
        <p:nvPicPr>
          <p:cNvPr id="1028" name="Picture 4" descr="FCC Seals and Logos | Federal Communications Commission">
            <a:extLst>
              <a:ext uri="{FF2B5EF4-FFF2-40B4-BE49-F238E27FC236}">
                <a16:creationId xmlns:a16="http://schemas.microsoft.com/office/drawing/2014/main" id="{6A1C4609-15B0-479A-84D1-62B1E9071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72" y="111651"/>
            <a:ext cx="870181" cy="732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arasota County Libraries – EdExploreSRQ">
            <a:extLst>
              <a:ext uri="{FF2B5EF4-FFF2-40B4-BE49-F238E27FC236}">
                <a16:creationId xmlns:a16="http://schemas.microsoft.com/office/drawing/2014/main" id="{D5049C6A-488D-4E3B-94F9-9079FC2A9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7318" y="5970927"/>
            <a:ext cx="1398494" cy="75260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2CFC8DF-4BA4-4260-90C1-C8C8CE7D148D}"/>
              </a:ext>
            </a:extLst>
          </p:cNvPr>
          <p:cNvSpPr txBox="1"/>
          <p:nvPr/>
        </p:nvSpPr>
        <p:spPr>
          <a:xfrm>
            <a:off x="820742" y="1503378"/>
            <a:ext cx="4402275" cy="923330"/>
          </a:xfrm>
          <a:prstGeom prst="rect">
            <a:avLst/>
          </a:prstGeom>
          <a:noFill/>
        </p:spPr>
        <p:txBody>
          <a:bodyPr wrap="square">
            <a:spAutoFit/>
          </a:bodyPr>
          <a:lstStyle/>
          <a:p>
            <a:pPr algn="ctr"/>
            <a:r>
              <a:rPr lang="en-US" b="1" dirty="0">
                <a:solidFill>
                  <a:schemeClr val="bg1"/>
                </a:solidFill>
              </a:rPr>
              <a:t>For information about COVID-19 Scams visit </a:t>
            </a:r>
            <a:r>
              <a:rPr lang="en-US" b="1" dirty="0">
                <a:solidFill>
                  <a:schemeClr val="bg1"/>
                </a:solidFill>
                <a:hlinkClick r:id="rId5">
                  <a:extLst>
                    <a:ext uri="{A12FA001-AC4F-418D-AE19-62706E023703}">
                      <ahyp:hlinkClr xmlns:ahyp="http://schemas.microsoft.com/office/drawing/2018/hyperlinkcolor" val="tx"/>
                    </a:ext>
                  </a:extLst>
                </a:hlinkClick>
              </a:rPr>
              <a:t>www.fcc.gov/covid-scams</a:t>
            </a:r>
            <a:endParaRPr lang="en-US" b="1" dirty="0">
              <a:solidFill>
                <a:schemeClr val="bg1"/>
              </a:solidFill>
            </a:endParaRPr>
          </a:p>
          <a:p>
            <a:endParaRPr lang="en-US" b="1" dirty="0"/>
          </a:p>
        </p:txBody>
      </p:sp>
      <p:sp>
        <p:nvSpPr>
          <p:cNvPr id="31" name="TextBox 30">
            <a:extLst>
              <a:ext uri="{FF2B5EF4-FFF2-40B4-BE49-F238E27FC236}">
                <a16:creationId xmlns:a16="http://schemas.microsoft.com/office/drawing/2014/main" id="{62740604-991B-4E25-AD7B-480F2BA3C672}"/>
              </a:ext>
            </a:extLst>
          </p:cNvPr>
          <p:cNvSpPr txBox="1"/>
          <p:nvPr/>
        </p:nvSpPr>
        <p:spPr>
          <a:xfrm>
            <a:off x="2282122" y="5324596"/>
            <a:ext cx="7789203" cy="646331"/>
          </a:xfrm>
          <a:prstGeom prst="rect">
            <a:avLst/>
          </a:prstGeom>
          <a:noFill/>
        </p:spPr>
        <p:txBody>
          <a:bodyPr wrap="square">
            <a:spAutoFit/>
          </a:bodyPr>
          <a:lstStyle/>
          <a:p>
            <a:pPr algn="ctr"/>
            <a:r>
              <a:rPr lang="en-US" b="1" dirty="0">
                <a:solidFill>
                  <a:schemeClr val="bg1"/>
                </a:solidFill>
              </a:rPr>
              <a:t>To access consumer guides on various topics, visit the Consumer Help Center at </a:t>
            </a:r>
            <a:r>
              <a:rPr lang="en-US" b="1" dirty="0">
                <a:solidFill>
                  <a:schemeClr val="bg1"/>
                </a:solidFill>
                <a:hlinkClick r:id="rId6">
                  <a:extLst>
                    <a:ext uri="{A12FA001-AC4F-418D-AE19-62706E023703}">
                      <ahyp:hlinkClr xmlns:ahyp="http://schemas.microsoft.com/office/drawing/2018/hyperlinkcolor" val="tx"/>
                    </a:ext>
                  </a:extLst>
                </a:hlinkClick>
              </a:rPr>
              <a:t>www.fcc.gov/consumers</a:t>
            </a:r>
            <a:endParaRPr lang="en-US" b="1" dirty="0">
              <a:solidFill>
                <a:schemeClr val="bg1"/>
              </a:solidFill>
            </a:endParaRPr>
          </a:p>
        </p:txBody>
      </p:sp>
      <p:sp>
        <p:nvSpPr>
          <p:cNvPr id="34" name="TextBox 33">
            <a:extLst>
              <a:ext uri="{FF2B5EF4-FFF2-40B4-BE49-F238E27FC236}">
                <a16:creationId xmlns:a16="http://schemas.microsoft.com/office/drawing/2014/main" id="{20CB5109-F1F8-41B7-8574-360669905634}"/>
              </a:ext>
            </a:extLst>
          </p:cNvPr>
          <p:cNvSpPr txBox="1"/>
          <p:nvPr/>
        </p:nvSpPr>
        <p:spPr>
          <a:xfrm>
            <a:off x="2510722" y="2617954"/>
            <a:ext cx="6096000" cy="923330"/>
          </a:xfrm>
          <a:prstGeom prst="rect">
            <a:avLst/>
          </a:prstGeom>
          <a:noFill/>
        </p:spPr>
        <p:txBody>
          <a:bodyPr wrap="square">
            <a:spAutoFit/>
          </a:bodyPr>
          <a:lstStyle/>
          <a:p>
            <a:pPr algn="ctr"/>
            <a:r>
              <a:rPr lang="en-US" b="1" dirty="0">
                <a:solidFill>
                  <a:schemeClr val="bg1"/>
                </a:solidFill>
              </a:rPr>
              <a:t>Information from the Consumer Affairs and Outreach Division is available at </a:t>
            </a:r>
            <a:r>
              <a:rPr lang="en-US" b="1" dirty="0">
                <a:solidFill>
                  <a:schemeClr val="bg1"/>
                </a:solidFill>
                <a:hlinkClick r:id="rId7">
                  <a:extLst>
                    <a:ext uri="{A12FA001-AC4F-418D-AE19-62706E023703}">
                      <ahyp:hlinkClr xmlns:ahyp="http://schemas.microsoft.com/office/drawing/2018/hyperlinkcolor" val="tx"/>
                    </a:ext>
                  </a:extLst>
                </a:hlinkClick>
              </a:rPr>
              <a:t>fcc.gov/outreach</a:t>
            </a:r>
            <a:endParaRPr lang="en-US" b="1" dirty="0">
              <a:solidFill>
                <a:schemeClr val="bg1"/>
              </a:solidFill>
            </a:endParaRPr>
          </a:p>
          <a:p>
            <a:r>
              <a:rPr lang="en-US" b="1" dirty="0"/>
              <a:t> </a:t>
            </a:r>
          </a:p>
        </p:txBody>
      </p:sp>
      <p:sp>
        <p:nvSpPr>
          <p:cNvPr id="35" name="TextBox 34">
            <a:extLst>
              <a:ext uri="{FF2B5EF4-FFF2-40B4-BE49-F238E27FC236}">
                <a16:creationId xmlns:a16="http://schemas.microsoft.com/office/drawing/2014/main" id="{42634EEE-2872-4735-9DA6-E7A749EFA023}"/>
              </a:ext>
            </a:extLst>
          </p:cNvPr>
          <p:cNvSpPr txBox="1"/>
          <p:nvPr/>
        </p:nvSpPr>
        <p:spPr>
          <a:xfrm>
            <a:off x="5275258" y="1363610"/>
            <a:ext cx="60960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cs typeface="Arial" panose="020B0604020202020204" pitchFamily="34" charset="0"/>
              </a:rPr>
              <a:t>FCC Consumer Complaint Center </a:t>
            </a:r>
            <a:br>
              <a:rPr lang="en-US" b="1" dirty="0">
                <a:solidFill>
                  <a:srgbClr val="FFC000"/>
                </a:solidFill>
                <a:latin typeface="Arial" panose="020B0604020202020204" pitchFamily="34" charset="0"/>
                <a:cs typeface="Arial" panose="020B0604020202020204" pitchFamily="34" charset="0"/>
              </a:rPr>
            </a:br>
            <a:r>
              <a:rPr lang="en-US" b="1" u="sng" dirty="0">
                <a:solidFill>
                  <a:schemeClr val="bg1"/>
                </a:solidFill>
                <a:cs typeface="Arial" panose="020B0604020202020204" pitchFamily="34" charset="0"/>
              </a:rPr>
              <a:t>consumercomplaints.fcc.gov/</a:t>
            </a:r>
            <a:br>
              <a:rPr lang="en-US" b="1" u="sng" dirty="0">
                <a:solidFill>
                  <a:schemeClr val="bg1"/>
                </a:solidFill>
                <a:cs typeface="Arial" panose="020B0604020202020204" pitchFamily="34" charset="0"/>
              </a:rPr>
            </a:br>
            <a:r>
              <a:rPr lang="en-US" b="1" dirty="0">
                <a:solidFill>
                  <a:schemeClr val="bg1"/>
                </a:solidFill>
                <a:cs typeface="Arial" panose="020B0604020202020204" pitchFamily="34" charset="0"/>
              </a:rPr>
              <a:t>1-888-Call-FCC</a:t>
            </a:r>
          </a:p>
        </p:txBody>
      </p:sp>
      <p:sp>
        <p:nvSpPr>
          <p:cNvPr id="36" name="TextBox 35">
            <a:extLst>
              <a:ext uri="{FF2B5EF4-FFF2-40B4-BE49-F238E27FC236}">
                <a16:creationId xmlns:a16="http://schemas.microsoft.com/office/drawing/2014/main" id="{4CB27277-4594-490E-B9A4-76150223EDF8}"/>
              </a:ext>
            </a:extLst>
          </p:cNvPr>
          <p:cNvSpPr txBox="1"/>
          <p:nvPr/>
        </p:nvSpPr>
        <p:spPr>
          <a:xfrm>
            <a:off x="4271682" y="4447432"/>
            <a:ext cx="3648635" cy="1200329"/>
          </a:xfrm>
          <a:prstGeom prst="rect">
            <a:avLst/>
          </a:prstGeom>
          <a:noFill/>
        </p:spPr>
        <p:txBody>
          <a:bodyPr wrap="square">
            <a:spAutoFit/>
          </a:bodyPr>
          <a:lstStyle/>
          <a:p>
            <a:r>
              <a:rPr lang="en-US" b="1" dirty="0">
                <a:solidFill>
                  <a:schemeClr val="bg1"/>
                </a:solidFill>
              </a:rPr>
              <a:t>Email: </a:t>
            </a:r>
            <a:r>
              <a:rPr lang="en-US" b="1" dirty="0">
                <a:solidFill>
                  <a:schemeClr val="bg1"/>
                </a:solidFill>
                <a:hlinkClick r:id="rId8">
                  <a:extLst>
                    <a:ext uri="{A12FA001-AC4F-418D-AE19-62706E023703}">
                      <ahyp:hlinkClr xmlns:ahyp="http://schemas.microsoft.com/office/drawing/2018/hyperlinkcolor" val="tx"/>
                    </a:ext>
                  </a:extLst>
                </a:hlinkClick>
              </a:rPr>
              <a:t>outreach@fcc.gov</a:t>
            </a:r>
            <a:endParaRPr lang="en-US" b="1" dirty="0">
              <a:solidFill>
                <a:schemeClr val="bg1"/>
              </a:solidFill>
            </a:endParaRPr>
          </a:p>
          <a:p>
            <a:endParaRPr lang="en-US" b="1" dirty="0"/>
          </a:p>
          <a:p>
            <a:endParaRPr lang="en-US" b="1" dirty="0"/>
          </a:p>
          <a:p>
            <a:r>
              <a:rPr lang="en-US" b="1" dirty="0"/>
              <a:t> </a:t>
            </a:r>
            <a:endParaRPr lang="en-US" dirty="0"/>
          </a:p>
        </p:txBody>
      </p:sp>
      <p:sp>
        <p:nvSpPr>
          <p:cNvPr id="37" name="TextBox 36">
            <a:extLst>
              <a:ext uri="{FF2B5EF4-FFF2-40B4-BE49-F238E27FC236}">
                <a16:creationId xmlns:a16="http://schemas.microsoft.com/office/drawing/2014/main" id="{AE5DCB24-140B-452A-9382-C90473FF20BD}"/>
              </a:ext>
            </a:extLst>
          </p:cNvPr>
          <p:cNvSpPr txBox="1"/>
          <p:nvPr/>
        </p:nvSpPr>
        <p:spPr>
          <a:xfrm>
            <a:off x="3457105" y="3500864"/>
            <a:ext cx="406215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cs typeface="Arial" panose="020B0604020202020204" pitchFamily="34" charset="0"/>
              </a:rPr>
              <a:t>Consumer Help Center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cs typeface="Arial" panose="020B0604020202020204" pitchFamily="34" charset="0"/>
                <a:hlinkClick r:id="rId9">
                  <a:extLst>
                    <a:ext uri="{A12FA001-AC4F-418D-AE19-62706E023703}">
                      <ahyp:hlinkClr xmlns:ahyp="http://schemas.microsoft.com/office/drawing/2018/hyperlinkcolor" val="tx"/>
                    </a:ext>
                  </a:extLst>
                </a:hlinkClick>
              </a:rPr>
              <a:t>fcc.gov/consumers</a:t>
            </a:r>
            <a:endParaRPr lang="en-US" b="1" dirty="0">
              <a:solidFill>
                <a:schemeClr val="bg1"/>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lang="en-US" dirty="0">
                <a:solidFill>
                  <a:srgbClr val="FFC000"/>
                </a:solidFill>
                <a:latin typeface="Arial" panose="020B0604020202020204" pitchFamily="34" charset="0"/>
                <a:cs typeface="Arial" panose="020B0604020202020204" pitchFamily="34" charset="0"/>
              </a:rPr>
            </a:b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70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10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6C15E9C3DC5B44BF2F529F5EE57B4B" ma:contentTypeVersion="9" ma:contentTypeDescription="Create a new document." ma:contentTypeScope="" ma:versionID="42fd9787585a8bbf4d4a063e36d76e2b">
  <xsd:schema xmlns:xsd="http://www.w3.org/2001/XMLSchema" xmlns:xs="http://www.w3.org/2001/XMLSchema" xmlns:p="http://schemas.microsoft.com/office/2006/metadata/properties" xmlns:ns3="82584e1f-e9e7-4133-a51b-3f2e12b8b212" xmlns:ns4="62ba0a74-032f-4475-b734-5cf57e266fc7" targetNamespace="http://schemas.microsoft.com/office/2006/metadata/properties" ma:root="true" ma:fieldsID="792beef93df76f0fc75248a90649a420" ns3:_="" ns4:_="">
    <xsd:import namespace="82584e1f-e9e7-4133-a51b-3f2e12b8b212"/>
    <xsd:import namespace="62ba0a74-032f-4475-b734-5cf57e266fc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84e1f-e9e7-4133-a51b-3f2e12b8b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ba0a74-032f-4475-b734-5cf57e266f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66B6C9-F9C8-44DD-90EF-F107287A71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84e1f-e9e7-4133-a51b-3f2e12b8b212"/>
    <ds:schemaRef ds:uri="62ba0a74-032f-4475-b734-5cf57e266f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AE265D-03D5-4E4D-9251-5DAB6E2193D6}">
  <ds:schemaRefs>
    <ds:schemaRef ds:uri="http://purl.org/dc/terms/"/>
    <ds:schemaRef ds:uri="82584e1f-e9e7-4133-a51b-3f2e12b8b212"/>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62ba0a74-032f-4475-b734-5cf57e266fc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8FB041B-856C-4927-94AE-13B19955D5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12321</TotalTime>
  <Words>1259</Words>
  <Application>Microsoft Office PowerPoint</Application>
  <PresentationFormat>Widescreen</PresentationFormat>
  <Paragraphs>142</Paragraphs>
  <Slides>17</Slides>
  <Notes>10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Source Sans Pro</vt:lpstr>
      <vt:lpstr>Source Sans Pro Black</vt:lpstr>
      <vt:lpstr>SourceSansPro-Light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Keyla Hernandez-Ulloa</dc:creator>
  <cp:lastModifiedBy>Alma Hughes</cp:lastModifiedBy>
  <cp:revision>416</cp:revision>
  <dcterms:created xsi:type="dcterms:W3CDTF">2021-01-31T19:44:07Z</dcterms:created>
  <dcterms:modified xsi:type="dcterms:W3CDTF">2021-11-09T21:53:32Z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0x010100116C15E9C3DC5B44BF2F529F5EE57B4B</vt:lpwstr>
  </property>
</Properties>
</file>