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9" r:id="rId1"/>
  </p:sldMasterIdLst>
  <p:notesMasterIdLst>
    <p:notesMasterId r:id="rId24"/>
  </p:notesMasterIdLst>
  <p:sldIdLst>
    <p:sldId id="256" r:id="rId2"/>
    <p:sldId id="277" r:id="rId3"/>
    <p:sldId id="269" r:id="rId4"/>
    <p:sldId id="274" r:id="rId5"/>
    <p:sldId id="270" r:id="rId6"/>
    <p:sldId id="271" r:id="rId7"/>
    <p:sldId id="257" r:id="rId8"/>
    <p:sldId id="273" r:id="rId9"/>
    <p:sldId id="258" r:id="rId10"/>
    <p:sldId id="259" r:id="rId11"/>
    <p:sldId id="260" r:id="rId12"/>
    <p:sldId id="261" r:id="rId13"/>
    <p:sldId id="275" r:id="rId14"/>
    <p:sldId id="262" r:id="rId15"/>
    <p:sldId id="264" r:id="rId16"/>
    <p:sldId id="265" r:id="rId17"/>
    <p:sldId id="266" r:id="rId18"/>
    <p:sldId id="272" r:id="rId19"/>
    <p:sldId id="267" r:id="rId20"/>
    <p:sldId id="263" r:id="rId21"/>
    <p:sldId id="268"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20.016%" autoAdjust="0"/>
    <p:restoredTop sz="94.613%" autoAdjust="0"/>
  </p:normalViewPr>
  <p:slideViewPr>
    <p:cSldViewPr snapToGrid="0">
      <p:cViewPr varScale="1">
        <p:scale>
          <a:sx n="57" d="100"/>
          <a:sy n="57" d="100"/>
        </p:scale>
        <p:origin x="72"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viewProps" Target="viewProps.xml"/><Relationship Id="rId3" Type="http://purl.oclc.org/ooxml/officeDocument/relationships/slide" Target="slides/slide2.xml"/><Relationship Id="rId21" Type="http://purl.oclc.org/ooxml/officeDocument/relationships/slide" Target="slides/slide20.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presProps" Target="presProp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notesMaster" Target="notesMasters/notesMaster1.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tableStyles" Target="tableStyles.xml"/><Relationship Id="rId10" Type="http://purl.oclc.org/ooxml/officeDocument/relationships/slide" Target="slides/slide9.xml"/><Relationship Id="rId19" Type="http://purl.oclc.org/ooxml/officeDocument/relationships/slide" Target="slides/slide18.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theme" Target="theme/theme1.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8356E-DADB-4E6B-AE3D-4D8672DFF13E}"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102B9-0819-441C-AD69-0DE507B6AF16}" type="slidenum">
              <a:rPr lang="en-US" smtClean="0"/>
              <a:t>‹#›</a:t>
            </a:fld>
            <a:endParaRPr lang="en-US"/>
          </a:p>
        </p:txBody>
      </p:sp>
    </p:spTree>
    <p:extLst>
      <p:ext uri="{BB962C8B-B14F-4D97-AF65-F5344CB8AC3E}">
        <p14:creationId xmlns:p14="http://schemas.microsoft.com/office/powerpoint/2010/main" val="255889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102B9-0819-441C-AD69-0DE507B6AF16}" type="slidenum">
              <a:rPr lang="en-US" smtClean="0"/>
              <a:t>2</a:t>
            </a:fld>
            <a:endParaRPr lang="en-US"/>
          </a:p>
        </p:txBody>
      </p:sp>
    </p:spTree>
    <p:extLst>
      <p:ext uri="{BB962C8B-B14F-4D97-AF65-F5344CB8AC3E}">
        <p14:creationId xmlns:p14="http://schemas.microsoft.com/office/powerpoint/2010/main" val="2963218042"/>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102B9-0819-441C-AD69-0DE507B6AF16}" type="slidenum">
              <a:rPr lang="en-US" smtClean="0"/>
              <a:t>22</a:t>
            </a:fld>
            <a:endParaRPr lang="en-US"/>
          </a:p>
        </p:txBody>
      </p:sp>
    </p:spTree>
    <p:extLst>
      <p:ext uri="{BB962C8B-B14F-4D97-AF65-F5344CB8AC3E}">
        <p14:creationId xmlns:p14="http://schemas.microsoft.com/office/powerpoint/2010/main" val="1380826544"/>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22AB-46CF-4903-B37B-52CF6C12D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DE8196-8030-47D3-9D63-B7D2BDFF6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B93F3-CF8F-460C-8650-2F9CDA850453}"/>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B497A92D-7264-4EEF-94E4-F789EA10A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55E78-06D7-42DF-B9B8-551B42C8E697}"/>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3884483329"/>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12C9-8575-4B55-97DF-7BCB07E1C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7A4AF-634B-4EF5-BB3E-99F9B3B3EF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6518A-D868-4974-9419-9FFBDCA63E4D}"/>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2C150109-2BCE-4690-9AE3-9145C6BA0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55004-CA8F-4209-8B2C-7CD261825BA7}"/>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627552283"/>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BDAC4-00DB-4B20-99EB-CFFC39111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1ADD39-8994-4E9B-ABA6-1EFC79E44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643A0-7C21-45DE-8472-5D094D66A45E}"/>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CC4F6172-FD87-48E6-9CED-6FD22BCC3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65662-0D97-40B0-8931-2A7337BBEC64}"/>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451496784"/>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BB56-3A4E-4B55-8D8A-BBB77C110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68053-D537-4411-8607-E216DBB24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97683-AB61-43A9-8167-5F0C56AACB8E}"/>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5E0B9AA8-7CEA-49CD-A7E1-9C69A0238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7F37-F398-4402-9413-0E3FDEF78FF7}"/>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4240822341"/>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BC0-D2EF-430E-BD90-F305A3411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D8770D-B622-4D87-927A-9A6BE1CD4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AAAF3-A127-4E0A-BE12-B0E23D37354B}"/>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460083CE-A7D4-46C3-AC26-068FC3A63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DC9D-4E3E-417F-85FC-357784C4EEE5}"/>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1714059386"/>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40E2-738D-4ECE-B19C-7E7733E36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FD3CD-0765-42FA-8B84-FE6AD0FD5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D269F-FF33-4CAD-9AC3-F7B4480B7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0A677-ED2F-4B21-95AE-2F78B76FC948}"/>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6" name="Footer Placeholder 5">
            <a:extLst>
              <a:ext uri="{FF2B5EF4-FFF2-40B4-BE49-F238E27FC236}">
                <a16:creationId xmlns:a16="http://schemas.microsoft.com/office/drawing/2014/main" id="{EBF1EA7E-FE93-400A-96FB-7300B6175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AA2A9-6D4C-4F08-B7DF-04AA8840B825}"/>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629934375"/>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A047-E9D9-45A6-B1A4-CA58E0DE0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CB6793-E0AE-490F-AC58-2DD285221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8BC38-A4AD-4438-8A24-3D9DE01A52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17BB4-72D7-452B-8A3E-7C470B02E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E860B-EE95-44E3-B899-AA00747DE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B43CCC-F4CC-419B-8A35-0DE7322746F2}"/>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8" name="Footer Placeholder 7">
            <a:extLst>
              <a:ext uri="{FF2B5EF4-FFF2-40B4-BE49-F238E27FC236}">
                <a16:creationId xmlns:a16="http://schemas.microsoft.com/office/drawing/2014/main" id="{4DE7FD10-D15C-430D-8714-CEAE9A2203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931C06-FBD7-4760-9357-382CACDA01C3}"/>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2624868066"/>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AD3C-FDA1-4C83-B5F9-0EC825F24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A334D4-5F4D-43FE-B88E-608881EE34A7}"/>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4" name="Footer Placeholder 3">
            <a:extLst>
              <a:ext uri="{FF2B5EF4-FFF2-40B4-BE49-F238E27FC236}">
                <a16:creationId xmlns:a16="http://schemas.microsoft.com/office/drawing/2014/main" id="{17FFC631-600F-48F6-8137-C1C3BAF79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DDF7D-5469-4037-A3EA-3C2B15E53F14}"/>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1080031250"/>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CE401-22AE-498E-B491-6E97F17C2A35}"/>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3" name="Footer Placeholder 2">
            <a:extLst>
              <a:ext uri="{FF2B5EF4-FFF2-40B4-BE49-F238E27FC236}">
                <a16:creationId xmlns:a16="http://schemas.microsoft.com/office/drawing/2014/main" id="{28F1DA0E-C970-4DB7-904B-7166C82A4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B72A2-C65B-4EC3-A01F-CAC430499657}"/>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1638495327"/>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1564-7BAC-4464-A0CE-462D7BE6F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7DC1E-0650-4DC8-8CF9-F5E2D9A2D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8AD732-964B-4E40-A03F-A8121E60D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EC592-FCB7-4998-BECD-2892564D0E17}"/>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6" name="Footer Placeholder 5">
            <a:extLst>
              <a:ext uri="{FF2B5EF4-FFF2-40B4-BE49-F238E27FC236}">
                <a16:creationId xmlns:a16="http://schemas.microsoft.com/office/drawing/2014/main" id="{FC00A52C-8AB0-4ABA-84AD-21EB1B1A3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3776A-7673-48D1-B742-BBFF73D1299F}"/>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639335319"/>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C20F-8E75-481F-A98B-996A5D838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F0FC3-60C3-4D95-87EF-A006160FF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BD9234-1535-41E5-B709-B4A7D53E6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ED3E0-202B-44AF-BA50-426EB3176814}"/>
              </a:ext>
            </a:extLst>
          </p:cNvPr>
          <p:cNvSpPr>
            <a:spLocks noGrp="1"/>
          </p:cNvSpPr>
          <p:nvPr>
            <p:ph type="dt" sz="half" idx="10"/>
          </p:nvPr>
        </p:nvSpPr>
        <p:spPr/>
        <p:txBody>
          <a:bodyPr/>
          <a:lstStyle/>
          <a:p>
            <a:fld id="{C0196FFF-43B5-4F4A-ADA0-985366537E46}" type="datetimeFigureOut">
              <a:rPr lang="en-US" smtClean="0"/>
              <a:t>7/15/2020</a:t>
            </a:fld>
            <a:endParaRPr lang="en-US"/>
          </a:p>
        </p:txBody>
      </p:sp>
      <p:sp>
        <p:nvSpPr>
          <p:cNvPr id="6" name="Footer Placeholder 5">
            <a:extLst>
              <a:ext uri="{FF2B5EF4-FFF2-40B4-BE49-F238E27FC236}">
                <a16:creationId xmlns:a16="http://schemas.microsoft.com/office/drawing/2014/main" id="{BF5856C4-B24B-439E-ACCB-BE185F39D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88311-A3AB-46B2-B5ED-AF491313391C}"/>
              </a:ext>
            </a:extLst>
          </p:cNvPr>
          <p:cNvSpPr>
            <a:spLocks noGrp="1"/>
          </p:cNvSpPr>
          <p:nvPr>
            <p:ph type="sldNum" sz="quarter" idx="12"/>
          </p:nvPr>
        </p:nvSpPr>
        <p:spPr/>
        <p:txBody>
          <a:bodyPr/>
          <a:lstStyle/>
          <a:p>
            <a:fld id="{537307BF-2094-4952-A3E0-196BF0E8BAD6}" type="slidenum">
              <a:rPr lang="en-US" smtClean="0"/>
              <a:t>‹#›</a:t>
            </a:fld>
            <a:endParaRPr lang="en-US"/>
          </a:p>
        </p:txBody>
      </p:sp>
    </p:spTree>
    <p:extLst>
      <p:ext uri="{BB962C8B-B14F-4D97-AF65-F5344CB8AC3E}">
        <p14:creationId xmlns:p14="http://schemas.microsoft.com/office/powerpoint/2010/main" val="104929758"/>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71287-49ED-4A27-ABF2-D9D89D8D4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F5CD6-2EDA-4DCE-B0A3-67CE7E02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9B20F-7E99-4F35-9553-779D3C112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C0196FFF-43B5-4F4A-ADA0-985366537E46}" type="datetimeFigureOut">
              <a:rPr lang="en-US" smtClean="0"/>
              <a:t>7/15/2020</a:t>
            </a:fld>
            <a:endParaRPr lang="en-US"/>
          </a:p>
        </p:txBody>
      </p:sp>
      <p:sp>
        <p:nvSpPr>
          <p:cNvPr id="5" name="Footer Placeholder 4">
            <a:extLst>
              <a:ext uri="{FF2B5EF4-FFF2-40B4-BE49-F238E27FC236}">
                <a16:creationId xmlns:a16="http://schemas.microsoft.com/office/drawing/2014/main" id="{37A33F56-BF4E-40FE-8B37-65B628385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US"/>
          </a:p>
        </p:txBody>
      </p:sp>
      <p:sp>
        <p:nvSpPr>
          <p:cNvPr id="6" name="Slide Number Placeholder 5">
            <a:extLst>
              <a:ext uri="{FF2B5EF4-FFF2-40B4-BE49-F238E27FC236}">
                <a16:creationId xmlns:a16="http://schemas.microsoft.com/office/drawing/2014/main" id="{B39D3944-7FCC-44D3-BE86-3B4436060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537307BF-2094-4952-A3E0-196BF0E8BAD6}" type="slidenum">
              <a:rPr lang="en-US" smtClean="0"/>
              <a:t>‹#›</a:t>
            </a:fld>
            <a:endParaRPr lang="en-US"/>
          </a:p>
        </p:txBody>
      </p:sp>
    </p:spTree>
    <p:extLst>
      <p:ext uri="{BB962C8B-B14F-4D97-AF65-F5344CB8AC3E}">
        <p14:creationId xmlns:p14="http://schemas.microsoft.com/office/powerpoint/2010/main" val="26649567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1.jp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0.jp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image" Target="../media/image11.jp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12.jpg"/><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image" Target="../media/image5.png"/><Relationship Id="rId1" Type="http://purl.oclc.org/ooxml/officeDocument/relationships/slideLayout" Target="../slideLayouts/slideLayout7.xml"/></Relationships>
</file>

<file path=ppt/slides/_rels/slide14.xml.rels><?xml version="1.0" encoding="UTF-8" standalone="yes"?>
<Relationships xmlns="http://schemas.openxmlformats.org/package/2006/relationships"><Relationship Id="rId2" Type="http://purl.oclc.org/ooxml/officeDocument/relationships/image" Target="../media/image13.jpg"/><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2" Type="http://purl.oclc.org/ooxml/officeDocument/relationships/image" Target="../media/image14.jp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3" Type="http://purl.oclc.org/ooxml/officeDocument/relationships/hyperlink" Target="tel:3862283171" TargetMode="External"/><Relationship Id="rId2" Type="http://purl.oclc.org/ooxml/officeDocument/relationships/image" Target="../media/image5.pn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image" Target="../media/image15.jpg"/><Relationship Id="rId1" Type="http://purl.oclc.org/ooxml/officeDocument/relationships/slideLayout" Target="../slideLayouts/slideLayout6.xml"/></Relationships>
</file>

<file path=ppt/slides/_rels/slide18.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image" Target="../media/image5.png"/><Relationship Id="rId1" Type="http://purl.oclc.org/ooxml/officeDocument/relationships/slideLayout" Target="../slideLayouts/slideLayout7.xml"/></Relationships>
</file>

<file path=ppt/slides/_rels/slide19.xml.rels><?xml version="1.0" encoding="UTF-8" standalone="yes"?>
<Relationships xmlns="http://schemas.openxmlformats.org/package/2006/relationships"><Relationship Id="rId2" Type="http://purl.oclc.org/ooxml/officeDocument/relationships/image" Target="../media/image16.jp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1.xml"/><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17.jpg"/><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3" Type="http://purl.oclc.org/ooxml/officeDocument/relationships/image" Target="../media/image19.png"/><Relationship Id="rId2" Type="http://purl.oclc.org/ooxml/officeDocument/relationships/image" Target="../media/image18.jpg"/><Relationship Id="rId1" Type="http://purl.oclc.org/ooxml/officeDocument/relationships/slideLayout" Target="../slideLayouts/slideLayout6.xml"/></Relationships>
</file>

<file path=ppt/slides/_rels/slide22.xml.rels><?xml version="1.0" encoding="UTF-8" standalone="yes"?>
<Relationships xmlns="http://schemas.openxmlformats.org/package/2006/relationships"><Relationship Id="rId3" Type="http://purl.oclc.org/ooxml/officeDocument/relationships/image" Target="../media/image20.jpg"/><Relationship Id="rId2" Type="http://purl.oclc.org/ooxml/officeDocument/relationships/notesSlide" Target="../notesSlides/notesSlide2.xml"/><Relationship Id="rId1" Type="http://purl.oclc.org/ooxml/officeDocument/relationships/slideLayout" Target="../slideLayouts/slideLayout6.xml"/><Relationship Id="rId4" Type="http://purl.oclc.org/ooxml/officeDocument/relationships/image" Target="../media/image21.jpg"/></Relationships>
</file>

<file path=ppt/slides/_rels/slide3.xml.rels><?xml version="1.0" encoding="UTF-8" standalone="yes"?>
<Relationships xmlns="http://schemas.openxmlformats.org/package/2006/relationships"><Relationship Id="rId2" Type="http://purl.oclc.org/ooxml/officeDocument/relationships/image" Target="../media/image4.jpg"/><Relationship Id="rId1" Type="http://purl.oclc.org/ooxml/officeDocument/relationships/slideLayout" Target="../slideLayouts/slideLayout6.xml"/></Relationships>
</file>

<file path=ppt/slides/_rels/slide4.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image" Target="../media/image5.png"/><Relationship Id="rId1" Type="http://purl.oclc.org/ooxml/officeDocument/relationships/slideLayout" Target="../slideLayouts/slideLayout6.xml"/></Relationships>
</file>

<file path=ppt/slides/_rels/slide5.xml.rels><?xml version="1.0" encoding="UTF-8" standalone="yes"?>
<Relationships xmlns="http://schemas.openxmlformats.org/package/2006/relationships"><Relationship Id="rId2" Type="http://purl.oclc.org/ooxml/officeDocument/relationships/image" Target="../media/image7.jpg"/><Relationship Id="rId1" Type="http://purl.oclc.org/ooxml/officeDocument/relationships/slideLayout" Target="../slideLayouts/slideLayout6.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7.xml.rels><?xml version="1.0" encoding="UTF-8" standalone="yes"?>
<Relationships xmlns="http://schemas.openxmlformats.org/package/2006/relationships"><Relationship Id="rId2" Type="http://purl.oclc.org/ooxml/officeDocument/relationships/image" Target="../media/image8.jp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6.jpg"/><Relationship Id="rId2" Type="http://purl.oclc.org/ooxml/officeDocument/relationships/image" Target="../media/image5.png"/><Relationship Id="rId1" Type="http://purl.oclc.org/ooxml/officeDocument/relationships/slideLayout" Target="../slideLayouts/slideLayout6.xml"/></Relationships>
</file>

<file path=ppt/slides/_rels/slide9.xml.rels><?xml version="1.0" encoding="UTF-8" standalone="yes"?>
<Relationships xmlns="http://schemas.openxmlformats.org/package/2006/relationships"><Relationship Id="rId2" Type="http://purl.oclc.org/ooxml/officeDocument/relationships/image" Target="../media/image9.jp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EA79D-E36A-4EB7-A580-BEF1AC1010FC}"/>
              </a:ext>
            </a:extLst>
          </p:cNvPr>
          <p:cNvSpPr>
            <a:spLocks noGrp="1"/>
          </p:cNvSpPr>
          <p:nvPr>
            <p:ph type="ctrTitle"/>
          </p:nvPr>
        </p:nvSpPr>
        <p:spPr>
          <a:xfrm>
            <a:off x="-1012363" y="1570893"/>
            <a:ext cx="5936054" cy="5320588"/>
          </a:xfrm>
        </p:spPr>
        <p:txBody>
          <a:bodyPr anchor="ctr">
            <a:noAutofit/>
          </a:bodyPr>
          <a:lstStyle/>
          <a:p>
            <a:pPr algn="r"/>
            <a:r>
              <a:rPr lang="en-US" sz="8200" b="1" dirty="0">
                <a:latin typeface="Chiller" panose="04020404031007020602" pitchFamily="82" charset="0"/>
              </a:rPr>
              <a:t>Weird Florida</a:t>
            </a:r>
            <a:br>
              <a:rPr lang="en-US" sz="8200" b="1" dirty="0">
                <a:latin typeface="Chiller" panose="04020404031007020602" pitchFamily="82" charset="0"/>
              </a:rPr>
            </a:br>
            <a:r>
              <a:rPr lang="en-US" sz="8200" b="1" dirty="0">
                <a:latin typeface="Chiller" panose="04020404031007020602" pitchFamily="82" charset="0"/>
              </a:rPr>
              <a:t>Road Trip</a:t>
            </a:r>
          </a:p>
        </p:txBody>
      </p:sp>
      <p:sp>
        <p:nvSpPr>
          <p:cNvPr id="64" name="Oval 6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105F48"/>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0D6AD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in front of a palm tree&#10;&#10;Description automatically generated">
            <a:extLst>
              <a:ext uri="{FF2B5EF4-FFF2-40B4-BE49-F238E27FC236}">
                <a16:creationId xmlns:a16="http://schemas.microsoft.com/office/drawing/2014/main" id="{B1241366-8670-4371-A77A-F0AA892D7488}"/>
              </a:ext>
            </a:extLst>
          </p:cNvPr>
          <p:cNvPicPr>
            <a:picLocks noChangeAspect="1"/>
          </p:cNvPicPr>
          <p:nvPr/>
        </p:nvPicPr>
        <p:blipFill rotWithShape="1">
          <a:blip r:embed="rId2">
            <a:extLst>
              <a:ext uri="{28A0092B-C50C-407E-A947-70E740481C1C}">
                <a14:useLocalDpi xmlns:a14="http://schemas.microsoft.com/office/drawing/2010/main" val="0"/>
              </a:ext>
            </a:extLst>
          </a:blip>
          <a:srcRect r="12.488%" b="0.002%"/>
          <a:stretch/>
        </p:blipFill>
        <p:spPr>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70" name="Straight Connector 6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C9FE3A0A-D94C-4061-B6C0-98FF1D088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046516"/>
            <a:ext cx="11430000" cy="1790700"/>
          </a:xfrm>
          <a:prstGeom prst="rect">
            <a:avLst/>
          </a:prstGeom>
        </p:spPr>
      </p:pic>
    </p:spTree>
    <p:extLst>
      <p:ext uri="{BB962C8B-B14F-4D97-AF65-F5344CB8AC3E}">
        <p14:creationId xmlns:p14="http://schemas.microsoft.com/office/powerpoint/2010/main" val="984531785"/>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a="http://schemas.openxmlformats.org/drawingml/2006/main" xmlns:r="http://schemas.openxmlformats.org/officeDocument/2006/relationships" xmlns:p="http://schemas.openxmlformats.org/presentationml/2006/main" xmlns="">
      <p:transition spd="slow" advClick="0" advTm="8000">
        <p:fade/>
      </p:transition>
    </mc:Fallback>
  </mc:AlternateContent>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B0B0C1-A306-4573-8D49-BB656F311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F2F54-C951-4656-AE21-F27FF6854829}"/>
              </a:ext>
            </a:extLst>
          </p:cNvPr>
          <p:cNvSpPr>
            <a:spLocks noGrp="1"/>
          </p:cNvSpPr>
          <p:nvPr>
            <p:ph type="title"/>
          </p:nvPr>
        </p:nvSpPr>
        <p:spPr>
          <a:xfrm>
            <a:off x="6546176" y="228600"/>
            <a:ext cx="5163224" cy="2009630"/>
          </a:xfrm>
        </p:spPr>
        <p:txBody>
          <a:bodyPr>
            <a:normAutofit/>
          </a:bodyPr>
          <a:lstStyle/>
          <a:p>
            <a:r>
              <a:rPr lang="en-US" sz="4000" b="1" dirty="0"/>
              <a:t>Cult or Utopia?</a:t>
            </a:r>
          </a:p>
        </p:txBody>
      </p:sp>
      <p:pic>
        <p:nvPicPr>
          <p:cNvPr id="7" name="Picture 6" descr="A house with trees in the background&#10;&#10;Description automatically generated">
            <a:extLst>
              <a:ext uri="{FF2B5EF4-FFF2-40B4-BE49-F238E27FC236}">
                <a16:creationId xmlns:a16="http://schemas.microsoft.com/office/drawing/2014/main" id="{379E58F1-4C4A-4BB0-9160-3FFD2D118AE2}"/>
              </a:ext>
            </a:extLst>
          </p:cNvPr>
          <p:cNvPicPr>
            <a:picLocks noChangeAspect="1"/>
          </p:cNvPicPr>
          <p:nvPr/>
        </p:nvPicPr>
        <p:blipFill rotWithShape="1">
          <a:blip r:embed="rId2">
            <a:extLst>
              <a:ext uri="{28A0092B-C50C-407E-A947-70E740481C1C}">
                <a14:useLocalDpi xmlns:a14="http://schemas.microsoft.com/office/drawing/2010/main" val="0"/>
              </a:ext>
            </a:extLst>
          </a:blip>
          <a:srcRect l="17.656%" r="23.03%" b="-0.001%"/>
          <a:stretch/>
        </p:blipFill>
        <p:spPr>
          <a:xfrm>
            <a:off x="2991" y="493837"/>
            <a:ext cx="6217656" cy="5870326"/>
          </a:xfrm>
          <a:prstGeom prst="rect">
            <a:avLst/>
          </a:prstGeom>
          <a:effectLst>
            <a:outerShdw blurRad="406400" dist="317500" dir="5400000" sx="89%" sy="89%" rotWithShape="0">
              <a:prstClr val="black">
                <a:alpha val="15%"/>
              </a:prstClr>
            </a:outerShdw>
          </a:effectLst>
        </p:spPr>
      </p:pic>
      <p:sp>
        <p:nvSpPr>
          <p:cNvPr id="30" name="Rectangle 29">
            <a:extLst>
              <a:ext uri="{FF2B5EF4-FFF2-40B4-BE49-F238E27FC236}">
                <a16:creationId xmlns:a16="http://schemas.microsoft.com/office/drawing/2014/main" id="{7A647878-ECF9-4880-BCF6-1EBF7C115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1172" y="891540"/>
            <a:ext cx="722376" cy="5071110"/>
          </a:xfrm>
          <a:prstGeom prst="rect">
            <a:avLst/>
          </a:prstGeom>
          <a:solidFill>
            <a:srgbClr val="4C525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5EFDDE-326A-42E6-9323-F801A2C31CBA}"/>
              </a:ext>
            </a:extLst>
          </p:cNvPr>
          <p:cNvSpPr>
            <a:spLocks noGrp="1"/>
          </p:cNvSpPr>
          <p:nvPr>
            <p:ph idx="1"/>
          </p:nvPr>
        </p:nvSpPr>
        <p:spPr>
          <a:xfrm>
            <a:off x="6546176" y="1625600"/>
            <a:ext cx="4918544" cy="4418584"/>
          </a:xfrm>
        </p:spPr>
        <p:txBody>
          <a:bodyPr>
            <a:noAutofit/>
          </a:bodyPr>
          <a:lstStyle/>
          <a:p>
            <a:r>
              <a:rPr lang="en-US" sz="2400" dirty="0"/>
              <a:t>Many of Koresh’s followers left their husbands behind and pledged celibacy when arriving at the new settlement.</a:t>
            </a:r>
          </a:p>
          <a:p>
            <a:r>
              <a:rPr lang="en-US" sz="2400" dirty="0"/>
              <a:t>He believed celibacy led to immortality.</a:t>
            </a:r>
          </a:p>
          <a:p>
            <a:r>
              <a:rPr lang="en-US" sz="2400" dirty="0"/>
              <a:t>The Settlement had 250 members who built homes, an Arts Center, bakery, general store, power station, sawmill, and printing house.</a:t>
            </a:r>
          </a:p>
          <a:p>
            <a:r>
              <a:rPr lang="en-US" sz="2400" dirty="0"/>
              <a:t>Theatrical performances were frequently held. The arts were held in high esteem. </a:t>
            </a:r>
          </a:p>
        </p:txBody>
      </p:sp>
    </p:spTree>
    <p:extLst>
      <p:ext uri="{BB962C8B-B14F-4D97-AF65-F5344CB8AC3E}">
        <p14:creationId xmlns:p14="http://schemas.microsoft.com/office/powerpoint/2010/main" val="2512909720"/>
      </p:ext>
    </p:extLst>
  </p:cSld>
  <p:clrMapOvr>
    <a:masterClrMapping/>
  </p:clrMapOvr>
  <mc:AlternateContent xmlns:mc="http://schemas.openxmlformats.org/markup-compatibility/2006" xmlns:p14="http://schemas.microsoft.com/office/powerpoint/2010/main">
    <mc:Choice Requires="p14">
      <p:transition spd="slow" p14:dur="1500" advClick="0" advTm="22000">
        <p:fade/>
      </p:transition>
    </mc:Choice>
    <mc:Fallback xmlns:a="http://schemas.openxmlformats.org/drawingml/2006/main" xmlns:r="http://schemas.openxmlformats.org/officeDocument/2006/relationships" xmlns:p="http://schemas.openxmlformats.org/presentationml/2006/main" xmlns="">
      <p:transition spd="slow" advClick="0" advTm="22000">
        <p:fade/>
      </p:transition>
    </mc:Fallback>
  </mc:AlternateContent>
</p:sld>
</file>

<file path=ppt/slides/slide11.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9114A-0873-433B-BEA4-4785DC597756}"/>
              </a:ext>
            </a:extLst>
          </p:cNvPr>
          <p:cNvSpPr>
            <a:spLocks noGrp="1"/>
          </p:cNvSpPr>
          <p:nvPr>
            <p:ph idx="1"/>
          </p:nvPr>
        </p:nvSpPr>
        <p:spPr>
          <a:xfrm>
            <a:off x="482600" y="596900"/>
            <a:ext cx="5511801" cy="4610100"/>
          </a:xfrm>
        </p:spPr>
        <p:txBody>
          <a:bodyPr anchor="t">
            <a:normAutofit/>
          </a:bodyPr>
          <a:lstStyle/>
          <a:p>
            <a:r>
              <a:rPr lang="en-US" sz="2000" b="1" dirty="0"/>
              <a:t>In 1908, Mr. Teed died. It was believed that his followers observed his body for five days for signs of immortality.</a:t>
            </a:r>
          </a:p>
          <a:p>
            <a:r>
              <a:rPr lang="en-US" sz="2000" b="1" dirty="0"/>
              <a:t>In 1961, the  last remaining member of the settlement deeded the park to the Florida State Parks.</a:t>
            </a:r>
          </a:p>
          <a:p>
            <a:r>
              <a:rPr lang="en-US" sz="2000" b="1" dirty="0"/>
              <a:t>Visitors are welcome to take a tour of the life of these unique and industrious settlers.</a:t>
            </a:r>
          </a:p>
          <a:p>
            <a:pPr marL="0" indent="0">
              <a:buNone/>
            </a:pPr>
            <a:r>
              <a:rPr lang="en-US" sz="2000" b="1" dirty="0"/>
              <a:t>    3800 Corkscrew Road</a:t>
            </a:r>
          </a:p>
          <a:p>
            <a:pPr marL="0" indent="0">
              <a:buNone/>
            </a:pPr>
            <a:r>
              <a:rPr lang="en-US" sz="2000" b="1" dirty="0"/>
              <a:t>    </a:t>
            </a:r>
            <a:r>
              <a:rPr lang="en-US" sz="2000" b="1" dirty="0" err="1"/>
              <a:t>Koreshan</a:t>
            </a:r>
            <a:r>
              <a:rPr lang="en-US" sz="2000" b="1" dirty="0"/>
              <a:t> State Park</a:t>
            </a:r>
          </a:p>
          <a:p>
            <a:pPr marL="0" indent="0">
              <a:buNone/>
            </a:pPr>
            <a:r>
              <a:rPr lang="en-US" sz="2000" b="1" dirty="0"/>
              <a:t>    Estero, FL 33928</a:t>
            </a:r>
          </a:p>
          <a:p>
            <a:pPr marL="0" indent="0">
              <a:buNone/>
            </a:pPr>
            <a:r>
              <a:rPr lang="en-US" sz="2000" b="1" dirty="0"/>
              <a:t>    239-992-0311</a:t>
            </a:r>
          </a:p>
          <a:p>
            <a:endParaRPr lang="en-US" sz="1400" dirty="0"/>
          </a:p>
        </p:txBody>
      </p:sp>
      <p:sp>
        <p:nvSpPr>
          <p:cNvPr id="17"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ign in front of a brick building&#10;&#10;Description automatically generated">
            <a:extLst>
              <a:ext uri="{FF2B5EF4-FFF2-40B4-BE49-F238E27FC236}">
                <a16:creationId xmlns:a16="http://schemas.microsoft.com/office/drawing/2014/main" id="{93D9E612-D552-4668-8258-DEF6111B56D2}"/>
              </a:ext>
            </a:extLst>
          </p:cNvPr>
          <p:cNvPicPr>
            <a:picLocks noChangeAspect="1"/>
          </p:cNvPicPr>
          <p:nvPr/>
        </p:nvPicPr>
        <p:blipFill rotWithShape="1">
          <a:blip r:embed="rId2">
            <a:extLst>
              <a:ext uri="{28A0092B-C50C-407E-A947-70E740481C1C}">
                <a14:useLocalDpi xmlns:a14="http://schemas.microsoft.com/office/drawing/2010/main" val="0"/>
              </a:ext>
            </a:extLst>
          </a:blip>
          <a:srcRect l="19.942%" r="7.883%" b="0.00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38308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0000">
        <p:fade/>
      </p:transition>
    </mc:Choice>
    <mc:Fallback xmlns:a="http://schemas.openxmlformats.org/drawingml/2006/main" xmlns:r="http://schemas.openxmlformats.org/officeDocument/2006/relationships" xmlns:p="http://schemas.openxmlformats.org/presentationml/2006/main" xmlns="">
      <p:transition spd="slow" advClick="0" advTm="20000">
        <p:fade/>
      </p:transition>
    </mc:Fallback>
  </mc:AlternateContent>
</p:sld>
</file>

<file path=ppt/slides/slide1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ign in front of a house&#10;&#10;Description automatically generated">
            <a:extLst>
              <a:ext uri="{FF2B5EF4-FFF2-40B4-BE49-F238E27FC236}">
                <a16:creationId xmlns:a16="http://schemas.microsoft.com/office/drawing/2014/main" id="{4840747A-24FD-4C5C-835F-7F6DDD800E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355%"/>
          <a:stretch/>
        </p:blipFill>
        <p:spPr>
          <a:xfrm>
            <a:off x="20" y="10"/>
            <a:ext cx="12191980" cy="6857990"/>
          </a:xfrm>
          <a:prstGeom prst="rect">
            <a:avLst/>
          </a:prstGeom>
        </p:spPr>
      </p:pic>
      <p:sp>
        <p:nvSpPr>
          <p:cNvPr id="2" name="Title 1">
            <a:extLst>
              <a:ext uri="{FF2B5EF4-FFF2-40B4-BE49-F238E27FC236}">
                <a16:creationId xmlns:a16="http://schemas.microsoft.com/office/drawing/2014/main" id="{0BB73F8B-FD05-4C61-A42E-CB14DE2B93CB}"/>
              </a:ext>
            </a:extLst>
          </p:cNvPr>
          <p:cNvSpPr>
            <a:spLocks noGrp="1"/>
          </p:cNvSpPr>
          <p:nvPr>
            <p:ph type="title"/>
          </p:nvPr>
        </p:nvSpPr>
        <p:spPr>
          <a:xfrm>
            <a:off x="1168037" y="116114"/>
            <a:ext cx="2654663" cy="2576286"/>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800" b="1" dirty="0">
                <a:solidFill>
                  <a:schemeClr val="accent2">
                    <a:lumMod val="50%"/>
                  </a:schemeClr>
                </a:solidFill>
              </a:rPr>
              <a:t>Buckle up!  Off to: Cassadaga, Florida</a:t>
            </a:r>
          </a:p>
        </p:txBody>
      </p:sp>
    </p:spTree>
    <p:extLst>
      <p:ext uri="{BB962C8B-B14F-4D97-AF65-F5344CB8AC3E}">
        <p14:creationId xmlns:p14="http://schemas.microsoft.com/office/powerpoint/2010/main" val="3581185067"/>
      </p:ext>
    </p:extLst>
  </p:cSld>
  <p:clrMapOvr>
    <a:masterClrMapping/>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1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3AF83"/>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
                    <a:lumOff val="60%"/>
                  </a:schemeClr>
                </a:gs>
                <a:gs pos="23%">
                  <a:schemeClr val="accent1">
                    <a:lumMod val="45%"/>
                    <a:lumOff val="55%"/>
                  </a:schemeClr>
                </a:gs>
                <a:gs pos="83%">
                  <a:schemeClr val="bg2">
                    <a:lumMod val="82%"/>
                  </a:schemeClr>
                </a:gs>
                <a:gs pos="100%">
                  <a:schemeClr val="bg2">
                    <a:lumMod val="87%"/>
                  </a:schemeClr>
                </a:gs>
              </a:gsLst>
              <a:lin ang="5400000" scaled="1"/>
            </a:grad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ap, text&#10;&#10;Description automatically generated">
            <a:extLst>
              <a:ext uri="{FF2B5EF4-FFF2-40B4-BE49-F238E27FC236}">
                <a16:creationId xmlns:a16="http://schemas.microsoft.com/office/drawing/2014/main" id="{AADC29B2-CA9A-42AC-999D-2BAAD452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24" y="1154927"/>
            <a:ext cx="4994459" cy="4548146"/>
          </a:xfrm>
          <a:prstGeom prst="rect">
            <a:avLst/>
          </a:prstGeom>
        </p:spPr>
      </p:pic>
      <p:sp>
        <p:nvSpPr>
          <p:cNvPr id="4" name="Star: 5 Points 3">
            <a:extLst>
              <a:ext uri="{FF2B5EF4-FFF2-40B4-BE49-F238E27FC236}">
                <a16:creationId xmlns:a16="http://schemas.microsoft.com/office/drawing/2014/main" id="{5ACE703A-34E6-4B87-B4FA-AC742C1C6A24}"/>
              </a:ext>
            </a:extLst>
          </p:cNvPr>
          <p:cNvSpPr/>
          <p:nvPr/>
        </p:nvSpPr>
        <p:spPr>
          <a:xfrm>
            <a:off x="7404100" y="2692400"/>
            <a:ext cx="419100" cy="368300"/>
          </a:xfrm>
          <a:prstGeom prst="star5">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BD094AC-633A-4550-8B52-14BA08BB7136}"/>
              </a:ext>
            </a:extLst>
          </p:cNvPr>
          <p:cNvSpPr/>
          <p:nvPr/>
        </p:nvSpPr>
        <p:spPr>
          <a:xfrm>
            <a:off x="4660900" y="2789301"/>
            <a:ext cx="1727587" cy="427498"/>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97474D-3A36-457F-BFA1-0754363A1C86}"/>
              </a:ext>
            </a:extLst>
          </p:cNvPr>
          <p:cNvSpPr txBox="1"/>
          <p:nvPr/>
        </p:nvSpPr>
        <p:spPr>
          <a:xfrm>
            <a:off x="4703473" y="2507734"/>
            <a:ext cx="1524000" cy="369332"/>
          </a:xfrm>
          <a:prstGeom prst="rect">
            <a:avLst/>
          </a:prstGeom>
          <a:noFill/>
        </p:spPr>
        <p:txBody>
          <a:bodyPr wrap="square" rtlCol="0">
            <a:spAutoFit/>
          </a:bodyPr>
          <a:lstStyle/>
          <a:p>
            <a:r>
              <a:rPr lang="en-US" b="1" dirty="0"/>
              <a:t>Cassadaga</a:t>
            </a:r>
          </a:p>
        </p:txBody>
      </p:sp>
    </p:spTree>
    <p:extLst>
      <p:ext uri="{BB962C8B-B14F-4D97-AF65-F5344CB8AC3E}">
        <p14:creationId xmlns:p14="http://schemas.microsoft.com/office/powerpoint/2010/main" val="2393526132"/>
      </p:ext>
    </p:extLst>
  </p:cSld>
  <p:clrMapOvr>
    <a:masterClrMapping/>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1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C719-422C-4934-91F9-609CF46F1769}"/>
              </a:ext>
            </a:extLst>
          </p:cNvPr>
          <p:cNvSpPr>
            <a:spLocks noGrp="1"/>
          </p:cNvSpPr>
          <p:nvPr>
            <p:ph type="title"/>
          </p:nvPr>
        </p:nvSpPr>
        <p:spPr>
          <a:xfrm>
            <a:off x="838200" y="289932"/>
            <a:ext cx="6254496" cy="1903993"/>
          </a:xfrm>
        </p:spPr>
        <p:txBody>
          <a:bodyPr>
            <a:normAutofit/>
          </a:bodyPr>
          <a:lstStyle/>
          <a:p>
            <a:r>
              <a:rPr lang="en-US" sz="8000" dirty="0">
                <a:latin typeface="Chiller" panose="04020404031007020602" pitchFamily="82" charset="0"/>
              </a:rPr>
              <a:t>Cassadaga</a:t>
            </a:r>
          </a:p>
        </p:txBody>
      </p:sp>
      <p:sp>
        <p:nvSpPr>
          <p:cNvPr id="3" name="Content Placeholder 2">
            <a:extLst>
              <a:ext uri="{FF2B5EF4-FFF2-40B4-BE49-F238E27FC236}">
                <a16:creationId xmlns:a16="http://schemas.microsoft.com/office/drawing/2014/main" id="{CBCD6F1B-649C-4BD7-BC6F-2DA3C87E2D71}"/>
              </a:ext>
            </a:extLst>
          </p:cNvPr>
          <p:cNvSpPr>
            <a:spLocks noGrp="1"/>
          </p:cNvSpPr>
          <p:nvPr>
            <p:ph idx="1"/>
          </p:nvPr>
        </p:nvSpPr>
        <p:spPr>
          <a:xfrm>
            <a:off x="838200" y="1873404"/>
            <a:ext cx="6254496" cy="4307939"/>
          </a:xfrm>
        </p:spPr>
        <p:txBody>
          <a:bodyPr>
            <a:normAutofit/>
          </a:bodyPr>
          <a:lstStyle/>
          <a:p>
            <a:r>
              <a:rPr lang="en-US" sz="2000" dirty="0"/>
              <a:t>In 1875, George Colby, a medium from Iowa, received a message from an Indian spirit. The spirit suggested that he contact another medium, T.D. Giddings from Wisconsin.</a:t>
            </a:r>
          </a:p>
          <a:p>
            <a:r>
              <a:rPr lang="en-US" sz="2000" dirty="0"/>
              <a:t>Through a series of sessions, they were instructed by a spirit guide to establish a spiritual center near Blue Springs, Florida. </a:t>
            </a:r>
          </a:p>
          <a:p>
            <a:r>
              <a:rPr lang="en-US" sz="2000" dirty="0"/>
              <a:t>It was to be set up ”on high pine hills, overlooking a chain of silvery lakes.” </a:t>
            </a:r>
          </a:p>
          <a:p>
            <a:r>
              <a:rPr lang="en-US" sz="2000" dirty="0"/>
              <a:t>They found this area which matched the description near the town of Lake Helen. Cassadaga became  a spiritualist commune, hosting psychics and spiritualists throughout the world.</a:t>
            </a:r>
          </a:p>
        </p:txBody>
      </p:sp>
      <p:pic>
        <p:nvPicPr>
          <p:cNvPr id="5" name="Picture 4" descr="A person wearing a suit and tie&#10;&#10;Description automatically generated">
            <a:extLst>
              <a:ext uri="{FF2B5EF4-FFF2-40B4-BE49-F238E27FC236}">
                <a16:creationId xmlns:a16="http://schemas.microsoft.com/office/drawing/2014/main" id="{41CFC8C8-829C-44D5-A85B-8AA436463CB1}"/>
              </a:ext>
            </a:extLst>
          </p:cNvPr>
          <p:cNvPicPr>
            <a:picLocks noChangeAspect="1"/>
          </p:cNvPicPr>
          <p:nvPr/>
        </p:nvPicPr>
        <p:blipFill rotWithShape="1">
          <a:blip r:embed="rId2">
            <a:extLst>
              <a:ext uri="{28A0092B-C50C-407E-A947-70E740481C1C}">
                <a14:useLocalDpi xmlns:a14="http://schemas.microsoft.com/office/drawing/2010/main" val="0"/>
              </a:ext>
            </a:extLst>
          </a:blip>
          <a:srcRect r="4.423%" b="-0.001%"/>
          <a:stretch/>
        </p:blipFill>
        <p:spPr>
          <a:xfrm>
            <a:off x="7552266" y="10"/>
            <a:ext cx="4639733" cy="6857990"/>
          </a:xfrm>
          <a:prstGeom prst="rect">
            <a:avLst/>
          </a:prstGeom>
        </p:spPr>
      </p:pic>
    </p:spTree>
    <p:extLst>
      <p:ext uri="{BB962C8B-B14F-4D97-AF65-F5344CB8AC3E}">
        <p14:creationId xmlns:p14="http://schemas.microsoft.com/office/powerpoint/2010/main" val="1212067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5000">
        <p:fade/>
      </p:transition>
    </mc:Choice>
    <mc:Fallback xmlns:a="http://schemas.openxmlformats.org/drawingml/2006/main" xmlns:r="http://schemas.openxmlformats.org/officeDocument/2006/relationships" xmlns:p="http://schemas.openxmlformats.org/presentationml/2006/main" xmlns="">
      <p:transition spd="slow" advClick="0" advTm="25000">
        <p:fade/>
      </p:transition>
    </mc:Fallback>
  </mc:AlternateContent>
</p:sld>
</file>

<file path=ppt/slides/slide1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
              <a:lumOff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B55A9-D8A0-44CE-A58E-2F9D90B265D3}"/>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z="6600" b="1" dirty="0">
                <a:solidFill>
                  <a:schemeClr val="bg1"/>
                </a:solidFill>
                <a:latin typeface="Chiller" panose="04020404031007020602" pitchFamily="82" charset="0"/>
              </a:rPr>
              <a:t>Cassadaga Spiritualist Camp</a:t>
            </a:r>
          </a:p>
        </p:txBody>
      </p:sp>
      <p:pic>
        <p:nvPicPr>
          <p:cNvPr id="5" name="Content Placeholder 4" descr="A sign in front of a forest&#10;&#10;Description automatically generated">
            <a:extLst>
              <a:ext uri="{FF2B5EF4-FFF2-40B4-BE49-F238E27FC236}">
                <a16:creationId xmlns:a16="http://schemas.microsoft.com/office/drawing/2014/main" id="{E1BC8892-B17B-4487-83FE-415EF5B3D420}"/>
              </a:ext>
            </a:extLst>
          </p:cNvPr>
          <p:cNvPicPr>
            <a:picLocks noChangeAspect="1"/>
          </p:cNvPicPr>
          <p:nvPr/>
        </p:nvPicPr>
        <p:blipFill rotWithShape="1">
          <a:blip r:embed="rId2">
            <a:extLst>
              <a:ext uri="{28A0092B-C50C-407E-A947-70E740481C1C}">
                <a14:useLocalDpi xmlns:a14="http://schemas.microsoft.com/office/drawing/2010/main" val="0"/>
              </a:ext>
            </a:extLst>
          </a:blip>
          <a:srcRect l="2.581%" r="9.491%" b="-0.002%"/>
          <a:stretch/>
        </p:blipFill>
        <p:spPr>
          <a:xfrm>
            <a:off x="841248" y="2516777"/>
            <a:ext cx="5015484" cy="3660185"/>
          </a:xfrm>
          <a:prstGeom prst="rect">
            <a:avLst/>
          </a:prstGeom>
        </p:spPr>
      </p:pic>
      <p:sp>
        <p:nvSpPr>
          <p:cNvPr id="40" name="Content Placeholder 39">
            <a:extLst>
              <a:ext uri="{FF2B5EF4-FFF2-40B4-BE49-F238E27FC236}">
                <a16:creationId xmlns:a16="http://schemas.microsoft.com/office/drawing/2014/main" id="{58F4CF59-F564-49B1-9AB3-D2BED348B20A}"/>
              </a:ext>
            </a:extLst>
          </p:cNvPr>
          <p:cNvSpPr>
            <a:spLocks noGrp="1"/>
          </p:cNvSpPr>
          <p:nvPr>
            <p:ph idx="1"/>
          </p:nvPr>
        </p:nvSpPr>
        <p:spPr>
          <a:xfrm>
            <a:off x="6338316" y="2516777"/>
            <a:ext cx="5015484" cy="3660185"/>
          </a:xfrm>
        </p:spPr>
        <p:txBody>
          <a:bodyPr anchor="ctr">
            <a:normAutofit/>
          </a:bodyPr>
          <a:lstStyle/>
          <a:p>
            <a:r>
              <a:rPr lang="en-US" sz="2200" dirty="0"/>
              <a:t>The Cassadaga Spiritualist camp features    57 acres. Many of the homes in the           camp can be visited to receive patrons for healing or spiritual sessions.</a:t>
            </a:r>
          </a:p>
          <a:p>
            <a:r>
              <a:rPr lang="en-US" sz="2200" dirty="0"/>
              <a:t>The center welcomes seekers to self-explore and learn about the history.</a:t>
            </a:r>
          </a:p>
        </p:txBody>
      </p:sp>
    </p:spTree>
    <p:extLst>
      <p:ext uri="{BB962C8B-B14F-4D97-AF65-F5344CB8AC3E}">
        <p14:creationId xmlns:p14="http://schemas.microsoft.com/office/powerpoint/2010/main" val="2091717124"/>
      </p:ext>
    </p:extLst>
  </p:cSld>
  <p:clrMapOvr>
    <a:masterClrMapping/>
  </p:clrMapOvr>
  <mc:AlternateContent xmlns:mc="http://schemas.openxmlformats.org/markup-compatibility/2006" xmlns:p14="http://schemas.microsoft.com/office/powerpoint/2010/main">
    <mc:Choice Requires="p14">
      <p:transition spd="slow" p14:dur="1500" advClick="0" advTm="18000">
        <p:fade/>
      </p:transition>
    </mc:Choice>
    <mc:Fallback xmlns:a="http://schemas.openxmlformats.org/drawingml/2006/main" xmlns:r="http://schemas.openxmlformats.org/officeDocument/2006/relationships" xmlns:p="http://schemas.openxmlformats.org/presentationml/2006/main" xmlns="">
      <p:transition spd="slow" advClick="0" advTm="18000">
        <p:fade/>
      </p:transition>
    </mc:Fallback>
  </mc:AlternateContent>
</p:sld>
</file>

<file path=ppt/slides/slide1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
                </a:schemeClr>
              </a:gs>
              <a:gs pos="25%">
                <a:schemeClr val="accent1">
                  <a:lumMod val="90%"/>
                </a:schemeClr>
              </a:gs>
              <a:gs pos="94%">
                <a:schemeClr val="bg2">
                  <a:lumMod val="25%"/>
                </a:schemeClr>
              </a:gs>
              <a:gs pos="100%">
                <a:schemeClr val="bg2">
                  <a:lumMod val="25%"/>
                </a:schemeClr>
              </a:gs>
            </a:gsLst>
            <a:lin ang="4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26">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2%"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73DECC0-3836-444E-854E-6928E325CC1F}"/>
              </a:ext>
            </a:extLst>
          </p:cNvPr>
          <p:cNvSpPr>
            <a:spLocks noGrp="1"/>
          </p:cNvSpPr>
          <p:nvPr>
            <p:ph type="title"/>
          </p:nvPr>
        </p:nvSpPr>
        <p:spPr>
          <a:xfrm>
            <a:off x="640080" y="1243013"/>
            <a:ext cx="4250412" cy="4371974"/>
          </a:xfrm>
        </p:spPr>
        <p:txBody>
          <a:bodyPr>
            <a:normAutofit/>
          </a:bodyPr>
          <a:lstStyle/>
          <a:p>
            <a:r>
              <a:rPr lang="en-US" sz="6600" b="1" dirty="0">
                <a:solidFill>
                  <a:srgbClr val="FFFFFF"/>
                </a:solidFill>
                <a:latin typeface="Chiller" panose="04020404031007020602" pitchFamily="82" charset="0"/>
              </a:rPr>
              <a:t>Camp Cassadaga</a:t>
            </a:r>
          </a:p>
        </p:txBody>
      </p:sp>
      <p:sp>
        <p:nvSpPr>
          <p:cNvPr id="40" name="Rectangle 28">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CA2A724-D9A4-4573-9E4E-D25B3D7DBDBB}"/>
              </a:ext>
            </a:extLst>
          </p:cNvPr>
          <p:cNvSpPr>
            <a:spLocks noGrp="1"/>
          </p:cNvSpPr>
          <p:nvPr>
            <p:ph idx="1"/>
          </p:nvPr>
        </p:nvSpPr>
        <p:spPr>
          <a:xfrm>
            <a:off x="6172200" y="804672"/>
            <a:ext cx="5221224" cy="5230368"/>
          </a:xfrm>
        </p:spPr>
        <p:txBody>
          <a:bodyPr anchor="ctr">
            <a:normAutofit/>
          </a:bodyPr>
          <a:lstStyle/>
          <a:p>
            <a:r>
              <a:rPr lang="en-US" sz="2400">
                <a:solidFill>
                  <a:srgbClr val="000000"/>
                </a:solidFill>
              </a:rPr>
              <a:t>Administrative Office</a:t>
            </a:r>
            <a:br>
              <a:rPr lang="en-US" sz="2400">
                <a:solidFill>
                  <a:srgbClr val="000000"/>
                </a:solidFill>
              </a:rPr>
            </a:br>
            <a:r>
              <a:rPr lang="en-US" sz="2400" b="1">
                <a:solidFill>
                  <a:srgbClr val="000000"/>
                </a:solidFill>
              </a:rPr>
              <a:t>Hours: </a:t>
            </a:r>
            <a:r>
              <a:rPr lang="en-US" sz="2400">
                <a:solidFill>
                  <a:srgbClr val="000000"/>
                </a:solidFill>
              </a:rPr>
              <a:t>M-F, 9am - 5pm</a:t>
            </a:r>
            <a:br>
              <a:rPr lang="en-US" sz="2400">
                <a:solidFill>
                  <a:srgbClr val="000000"/>
                </a:solidFill>
              </a:rPr>
            </a:br>
            <a:r>
              <a:rPr lang="en-US" sz="2400">
                <a:solidFill>
                  <a:srgbClr val="000000"/>
                </a:solidFill>
              </a:rPr>
              <a:t>​Closed for lunch 12pm - 1pm</a:t>
            </a:r>
            <a:br>
              <a:rPr lang="en-US" sz="2400">
                <a:solidFill>
                  <a:srgbClr val="000000"/>
                </a:solidFill>
              </a:rPr>
            </a:br>
            <a:r>
              <a:rPr lang="en-US" sz="2400" b="1">
                <a:solidFill>
                  <a:srgbClr val="000000"/>
                </a:solidFill>
              </a:rPr>
              <a:t>Address: </a:t>
            </a:r>
            <a:r>
              <a:rPr lang="en-US" sz="2400">
                <a:solidFill>
                  <a:srgbClr val="000000"/>
                </a:solidFill>
              </a:rPr>
              <a:t>1325 Stevens Street                                                                 Cassadaga, FL 32706</a:t>
            </a:r>
            <a:br>
              <a:rPr lang="en-US" sz="2400">
                <a:solidFill>
                  <a:srgbClr val="000000"/>
                </a:solidFill>
              </a:rPr>
            </a:br>
            <a:r>
              <a:rPr lang="en-US" sz="2400" b="1">
                <a:solidFill>
                  <a:srgbClr val="000000"/>
                </a:solidFill>
              </a:rPr>
              <a:t>Phone:</a:t>
            </a:r>
            <a:r>
              <a:rPr lang="en-US" sz="2400">
                <a:solidFill>
                  <a:srgbClr val="000000"/>
                </a:solidFill>
              </a:rPr>
              <a:t> </a:t>
            </a:r>
            <a:r>
              <a:rPr lang="en-US" sz="2400" b="1" u="sng">
                <a:solidFill>
                  <a:srgbClr val="000000"/>
                </a:solidFill>
                <a:hlinkClick r:id="rId3">
                  <a:extLst>
                    <a:ext uri="{A12FA001-AC4F-418D-AE19-62706E023703}">
                      <ahyp:hlinkClr xmlns:ahyp="http://schemas.microsoft.com/office/drawing/2018/hyperlinkcolor" val="tx"/>
                    </a:ext>
                  </a:extLst>
                </a:hlinkClick>
              </a:rPr>
              <a:t>386-228-3171</a:t>
            </a:r>
            <a:endParaRPr lang="en-US" sz="2400" u="sng">
              <a:solidFill>
                <a:srgbClr val="000000"/>
              </a:solidFill>
            </a:endParaRPr>
          </a:p>
        </p:txBody>
      </p:sp>
    </p:spTree>
    <p:extLst>
      <p:ext uri="{BB962C8B-B14F-4D97-AF65-F5344CB8AC3E}">
        <p14:creationId xmlns:p14="http://schemas.microsoft.com/office/powerpoint/2010/main" val="527394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17.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E126-636E-4299-A5B3-583BB9402938}"/>
              </a:ext>
            </a:extLst>
          </p:cNvPr>
          <p:cNvSpPr>
            <a:spLocks noGrp="1"/>
          </p:cNvSpPr>
          <p:nvPr>
            <p:ph type="title"/>
          </p:nvPr>
        </p:nvSpPr>
        <p:spPr>
          <a:xfrm>
            <a:off x="6095999" y="3055434"/>
            <a:ext cx="5366313" cy="2810107"/>
          </a:xfrm>
        </p:spPr>
        <p:txBody>
          <a:bodyPr vert="horz" lIns="91440" tIns="45720" rIns="91440" bIns="45720" rtlCol="0" anchor="t">
            <a:noAutofit/>
          </a:bodyPr>
          <a:lstStyle/>
          <a:p>
            <a:r>
              <a:rPr lang="en-US" sz="8000" dirty="0">
                <a:latin typeface="Chiller" panose="04020404031007020602" pitchFamily="82" charset="0"/>
              </a:rPr>
              <a:t>Buckle up for: </a:t>
            </a:r>
            <a:br>
              <a:rPr lang="en-US" sz="8000" dirty="0">
                <a:latin typeface="Chiller" panose="04020404031007020602" pitchFamily="82" charset="0"/>
              </a:rPr>
            </a:br>
            <a:r>
              <a:rPr lang="en-US" sz="8000" dirty="0">
                <a:latin typeface="Chiller" panose="04020404031007020602" pitchFamily="82" charset="0"/>
              </a:rPr>
              <a:t>St. Augustine </a:t>
            </a:r>
          </a:p>
        </p:txBody>
      </p:sp>
      <p:sp>
        <p:nvSpPr>
          <p:cNvPr id="16" name="Freeform: Shape 13">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ate in front of a fence&#10;&#10;Description automatically generated">
            <a:extLst>
              <a:ext uri="{FF2B5EF4-FFF2-40B4-BE49-F238E27FC236}">
                <a16:creationId xmlns:a16="http://schemas.microsoft.com/office/drawing/2014/main" id="{27CB17C6-45EE-42B1-8216-4D09F7152B46}"/>
              </a:ext>
            </a:extLst>
          </p:cNvPr>
          <p:cNvPicPr>
            <a:picLocks noChangeAspect="1"/>
          </p:cNvPicPr>
          <p:nvPr/>
        </p:nvPicPr>
        <p:blipFill rotWithShape="1">
          <a:blip r:embed="rId2">
            <a:extLst>
              <a:ext uri="{28A0092B-C50C-407E-A947-70E740481C1C}">
                <a14:useLocalDpi xmlns:a14="http://schemas.microsoft.com/office/drawing/2010/main" val="0"/>
              </a:ext>
            </a:extLst>
          </a:blip>
          <a:srcRect r="-0.001%" b="8.639%"/>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1378508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1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3AF83"/>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
                    <a:lumOff val="60%"/>
                  </a:schemeClr>
                </a:gs>
                <a:gs pos="23%">
                  <a:schemeClr val="accent1">
                    <a:lumMod val="45%"/>
                    <a:lumOff val="55%"/>
                  </a:schemeClr>
                </a:gs>
                <a:gs pos="83%">
                  <a:schemeClr val="bg2">
                    <a:lumMod val="82%"/>
                  </a:schemeClr>
                </a:gs>
                <a:gs pos="100%">
                  <a:schemeClr val="bg2">
                    <a:lumMod val="87%"/>
                  </a:schemeClr>
                </a:gs>
              </a:gsLst>
              <a:lin ang="5400000" scaled="1"/>
            </a:grad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ap, text&#10;&#10;Description automatically generated">
            <a:extLst>
              <a:ext uri="{FF2B5EF4-FFF2-40B4-BE49-F238E27FC236}">
                <a16:creationId xmlns:a16="http://schemas.microsoft.com/office/drawing/2014/main" id="{DD14C338-D95C-4A47-8622-44C1AB343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24" y="1154927"/>
            <a:ext cx="4994459" cy="4548146"/>
          </a:xfrm>
          <a:prstGeom prst="rect">
            <a:avLst/>
          </a:prstGeom>
        </p:spPr>
      </p:pic>
      <p:sp>
        <p:nvSpPr>
          <p:cNvPr id="4" name="Star: 5 Points 3">
            <a:extLst>
              <a:ext uri="{FF2B5EF4-FFF2-40B4-BE49-F238E27FC236}">
                <a16:creationId xmlns:a16="http://schemas.microsoft.com/office/drawing/2014/main" id="{CCA6E88A-BCBF-47C7-A822-66627C0770A4}"/>
              </a:ext>
            </a:extLst>
          </p:cNvPr>
          <p:cNvSpPr/>
          <p:nvPr/>
        </p:nvSpPr>
        <p:spPr>
          <a:xfrm>
            <a:off x="7098527" y="1605643"/>
            <a:ext cx="330974" cy="426357"/>
          </a:xfrm>
          <a:prstGeom prst="star5">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Right 1">
            <a:extLst>
              <a:ext uri="{FF2B5EF4-FFF2-40B4-BE49-F238E27FC236}">
                <a16:creationId xmlns:a16="http://schemas.microsoft.com/office/drawing/2014/main" id="{CB99BF14-A740-4225-9EBA-EF53AE71D835}"/>
              </a:ext>
            </a:extLst>
          </p:cNvPr>
          <p:cNvSpPr/>
          <p:nvPr/>
        </p:nvSpPr>
        <p:spPr>
          <a:xfrm>
            <a:off x="4696229" y="1618343"/>
            <a:ext cx="2163009" cy="558800"/>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29EF5D-52D8-43CF-BE19-34D44ACF7C51}"/>
              </a:ext>
            </a:extLst>
          </p:cNvPr>
          <p:cNvSpPr txBox="1"/>
          <p:nvPr/>
        </p:nvSpPr>
        <p:spPr>
          <a:xfrm>
            <a:off x="4848552" y="1420977"/>
            <a:ext cx="1625600" cy="369332"/>
          </a:xfrm>
          <a:prstGeom prst="rect">
            <a:avLst/>
          </a:prstGeom>
          <a:noFill/>
        </p:spPr>
        <p:txBody>
          <a:bodyPr wrap="square" rtlCol="0">
            <a:spAutoFit/>
          </a:bodyPr>
          <a:lstStyle/>
          <a:p>
            <a:r>
              <a:rPr lang="en-US" b="1" dirty="0"/>
              <a:t>St. Augustine</a:t>
            </a:r>
          </a:p>
        </p:txBody>
      </p:sp>
    </p:spTree>
    <p:extLst>
      <p:ext uri="{BB962C8B-B14F-4D97-AF65-F5344CB8AC3E}">
        <p14:creationId xmlns:p14="http://schemas.microsoft.com/office/powerpoint/2010/main" val="3959624791"/>
      </p:ext>
    </p:extLst>
  </p:cSld>
  <p:clrMapOvr>
    <a:masterClrMapping/>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1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
              <a:lumOff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DC6D6-0682-4972-9188-8C46EFADA286}"/>
              </a:ext>
            </a:extLst>
          </p:cNvPr>
          <p:cNvSpPr>
            <a:spLocks noGrp="1"/>
          </p:cNvSpPr>
          <p:nvPr>
            <p:ph type="title"/>
          </p:nvPr>
        </p:nvSpPr>
        <p:spPr>
          <a:xfrm>
            <a:off x="838200" y="585216"/>
            <a:ext cx="10515600" cy="1325563"/>
          </a:xfrm>
        </p:spPr>
        <p:txBody>
          <a:bodyPr>
            <a:normAutofit/>
          </a:bodyPr>
          <a:lstStyle/>
          <a:p>
            <a:r>
              <a:rPr lang="en-US">
                <a:solidFill>
                  <a:schemeClr val="bg1"/>
                </a:solidFill>
              </a:rPr>
              <a:t>St. Augustine Lighthouse</a:t>
            </a:r>
          </a:p>
        </p:txBody>
      </p:sp>
      <p:sp>
        <p:nvSpPr>
          <p:cNvPr id="3" name="Content Placeholder 2">
            <a:extLst>
              <a:ext uri="{FF2B5EF4-FFF2-40B4-BE49-F238E27FC236}">
                <a16:creationId xmlns:a16="http://schemas.microsoft.com/office/drawing/2014/main" id="{C81CF9B4-B459-401D-9A2C-916810407828}"/>
              </a:ext>
            </a:extLst>
          </p:cNvPr>
          <p:cNvSpPr>
            <a:spLocks noGrp="1"/>
          </p:cNvSpPr>
          <p:nvPr>
            <p:ph idx="1"/>
          </p:nvPr>
        </p:nvSpPr>
        <p:spPr>
          <a:xfrm>
            <a:off x="7546848" y="2516777"/>
            <a:ext cx="3803904" cy="3660185"/>
          </a:xfrm>
        </p:spPr>
        <p:txBody>
          <a:bodyPr anchor="ctr">
            <a:normAutofit fontScale="85%" lnSpcReduction="20%"/>
          </a:bodyPr>
          <a:lstStyle/>
          <a:p>
            <a:r>
              <a:rPr lang="en-US" sz="2200" dirty="0"/>
              <a:t>Since 1876, the St. Augustine Lighthouse has been guiding ships into shore. It is the city’s oldest brick structure.</a:t>
            </a:r>
          </a:p>
          <a:p>
            <a:r>
              <a:rPr lang="en-US" sz="2200" dirty="0"/>
              <a:t>There have been historic tales of the drownings of the children and friend of an early superintendent of the lighthouse.</a:t>
            </a:r>
          </a:p>
          <a:p>
            <a:r>
              <a:rPr lang="en-US" sz="2200" dirty="0"/>
              <a:t>Paranormal activity, such as a shadowy figure and furniture moving, have been reported. </a:t>
            </a:r>
          </a:p>
          <a:p>
            <a:r>
              <a:rPr lang="en-US" sz="2200" dirty="0"/>
              <a:t>Ghost Hunters investigated and gathered evidence of paranormal activity which was featured on a couple of episodes. </a:t>
            </a:r>
          </a:p>
        </p:txBody>
      </p:sp>
      <p:pic>
        <p:nvPicPr>
          <p:cNvPr id="6" name="Picture 5">
            <a:extLst>
              <a:ext uri="{FF2B5EF4-FFF2-40B4-BE49-F238E27FC236}">
                <a16:creationId xmlns:a16="http://schemas.microsoft.com/office/drawing/2014/main" id="{1889965D-62EC-4EC2-9150-9B5AA1C2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512" y="2670175"/>
            <a:ext cx="4433888" cy="3321136"/>
          </a:xfrm>
          <a:prstGeom prst="rect">
            <a:avLst/>
          </a:prstGeom>
        </p:spPr>
      </p:pic>
    </p:spTree>
    <p:extLst>
      <p:ext uri="{BB962C8B-B14F-4D97-AF65-F5344CB8AC3E}">
        <p14:creationId xmlns:p14="http://schemas.microsoft.com/office/powerpoint/2010/main" val="2448862438"/>
      </p:ext>
    </p:extLst>
  </p:cSld>
  <p:clrMapOvr>
    <a:masterClrMapping/>
  </p:clrMapOvr>
  <mc:AlternateContent xmlns:mc="http://schemas.openxmlformats.org/markup-compatibility/2006" xmlns:p14="http://schemas.microsoft.com/office/powerpoint/2010/main">
    <mc:Choice Requires="p14">
      <p:transition spd="slow" p14:dur="1500" advClick="0" advTm="25000">
        <p:fade/>
      </p:transition>
    </mc:Choice>
    <mc:Fallback xmlns:a="http://schemas.openxmlformats.org/drawingml/2006/main" xmlns:r="http://schemas.openxmlformats.org/officeDocument/2006/relationships" xmlns:p="http://schemas.openxmlformats.org/presentationml/2006/main" xmlns="">
      <p:transition spd="slow" advClick="0" advTm="25000">
        <p:fade/>
      </p:transition>
    </mc:Fallback>
  </mc:AlternateContent>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55" name="Freeform: Shape 3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3%"/>
            </a:srgb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1277A785-071A-4023-82A7-EB3DEEB8A367}"/>
              </a:ext>
            </a:extLst>
          </p:cNvPr>
          <p:cNvSpPr>
            <a:spLocks noGrp="1"/>
          </p:cNvSpPr>
          <p:nvPr>
            <p:ph idx="1"/>
          </p:nvPr>
        </p:nvSpPr>
        <p:spPr>
          <a:xfrm>
            <a:off x="114300" y="1208314"/>
            <a:ext cx="4686300" cy="4800600"/>
          </a:xfrm>
        </p:spPr>
        <p:txBody>
          <a:bodyPr anchor="ctr">
            <a:normAutofit/>
          </a:bodyPr>
          <a:lstStyle/>
          <a:p>
            <a:pPr marL="0" indent="0">
              <a:buNone/>
            </a:pPr>
            <a:r>
              <a:rPr lang="en-US" sz="2400" b="1" dirty="0">
                <a:solidFill>
                  <a:srgbClr val="FFFFFF"/>
                </a:solidFill>
              </a:rPr>
              <a:t>Our Summer theme,  “Imagine Your Story” takes us as far as our imagination can go. Florida has many weird and interesting places to visit that each have a unique story. Take a ride from South to North Florida and discover the unknown Florida tales.</a:t>
            </a:r>
          </a:p>
        </p:txBody>
      </p:sp>
      <p:pic>
        <p:nvPicPr>
          <p:cNvPr id="25" name="Picture 24" descr="A picture containing table, sitting, chair, person&#10;&#10;Description automatically generated">
            <a:extLst>
              <a:ext uri="{FF2B5EF4-FFF2-40B4-BE49-F238E27FC236}">
                <a16:creationId xmlns:a16="http://schemas.microsoft.com/office/drawing/2014/main" id="{7A13E847-C0A5-485C-9A6D-E53156109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8" y="3241908"/>
            <a:ext cx="5170711" cy="1866433"/>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095429635"/>
      </p:ext>
    </p:extLst>
  </p:cSld>
  <p:clrMapOvr>
    <a:masterClrMapping/>
  </p:clrMapOvr>
  <mc:AlternateContent xmlns:mc="http://schemas.openxmlformats.org/markup-compatibility/2006" xmlns:p14="http://schemas.microsoft.com/office/powerpoint/2010/main">
    <mc:Choice Requires="p14">
      <p:transition spd="slow" p14:dur="1500" advClick="0" advTm="11000">
        <p:fade/>
      </p:transition>
    </mc:Choice>
    <mc:Fallback xmlns:a="http://schemas.openxmlformats.org/drawingml/2006/main" xmlns:r="http://schemas.openxmlformats.org/officeDocument/2006/relationships" xmlns:p="http://schemas.openxmlformats.org/presentationml/2006/main" xmlns="">
      <p:transition spd="slow" advClick="0" advTm="11000">
        <p:fade/>
      </p:transition>
    </mc:Fallback>
  </mc:AlternateContent>
</p:sld>
</file>

<file path=ppt/slides/slide2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
              <a:lumOff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AB13A-7E45-4DAA-BE75-B9113A11B5E6}"/>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z="8000" dirty="0">
                <a:solidFill>
                  <a:schemeClr val="bg1"/>
                </a:solidFill>
                <a:latin typeface="Chiller" panose="04020404031007020602" pitchFamily="82" charset="0"/>
              </a:rPr>
              <a:t>The Devil’s Chair</a:t>
            </a:r>
          </a:p>
        </p:txBody>
      </p:sp>
      <p:pic>
        <p:nvPicPr>
          <p:cNvPr id="5" name="Content Placeholder 4" descr="A close up of a tree&#10;&#10;Description automatically generated">
            <a:extLst>
              <a:ext uri="{FF2B5EF4-FFF2-40B4-BE49-F238E27FC236}">
                <a16:creationId xmlns:a16="http://schemas.microsoft.com/office/drawing/2014/main" id="{F1AE16AB-17B6-49C8-AA96-67C54F7C4797}"/>
              </a:ext>
            </a:extLst>
          </p:cNvPr>
          <p:cNvPicPr>
            <a:picLocks noChangeAspect="1"/>
          </p:cNvPicPr>
          <p:nvPr/>
        </p:nvPicPr>
        <p:blipFill rotWithShape="1">
          <a:blip r:embed="rId2">
            <a:extLst>
              <a:ext uri="{28A0092B-C50C-407E-A947-70E740481C1C}">
                <a14:useLocalDpi xmlns:a14="http://schemas.microsoft.com/office/drawing/2010/main" val="0"/>
              </a:ext>
            </a:extLst>
          </a:blip>
          <a:srcRect r="-0.001%" b="2.883%"/>
          <a:stretch/>
        </p:blipFill>
        <p:spPr>
          <a:xfrm>
            <a:off x="841248" y="2516777"/>
            <a:ext cx="5015484" cy="3660185"/>
          </a:xfrm>
          <a:prstGeom prst="rect">
            <a:avLst/>
          </a:prstGeom>
        </p:spPr>
      </p:pic>
      <p:sp>
        <p:nvSpPr>
          <p:cNvPr id="24" name="Content Placeholder 23">
            <a:extLst>
              <a:ext uri="{FF2B5EF4-FFF2-40B4-BE49-F238E27FC236}">
                <a16:creationId xmlns:a16="http://schemas.microsoft.com/office/drawing/2014/main" id="{7149834B-363F-4A39-AC94-2736B79D51C1}"/>
              </a:ext>
            </a:extLst>
          </p:cNvPr>
          <p:cNvSpPr>
            <a:spLocks noGrp="1"/>
          </p:cNvSpPr>
          <p:nvPr>
            <p:ph idx="1"/>
          </p:nvPr>
        </p:nvSpPr>
        <p:spPr>
          <a:xfrm>
            <a:off x="6335270" y="2720898"/>
            <a:ext cx="5018530" cy="3456064"/>
          </a:xfrm>
        </p:spPr>
        <p:txBody>
          <a:bodyPr anchor="ctr">
            <a:normAutofit/>
          </a:bodyPr>
          <a:lstStyle/>
          <a:p>
            <a:r>
              <a:rPr lang="en-US" sz="2400" dirty="0"/>
              <a:t>There is an urban legend that the chair built in the Lake Helen cemetery is The Devil’s Chair.</a:t>
            </a:r>
          </a:p>
          <a:p>
            <a:r>
              <a:rPr lang="en-US" sz="2400" dirty="0"/>
              <a:t>It is said that if you sit in the chair at midnight, the devil will talk to you.</a:t>
            </a:r>
          </a:p>
          <a:p>
            <a:r>
              <a:rPr lang="en-US" sz="2400" dirty="0"/>
              <a:t>Some claim that if you leave a full beer on the grave near the chair, it will be empty in the morning, but still sealed.</a:t>
            </a:r>
          </a:p>
        </p:txBody>
      </p:sp>
    </p:spTree>
    <p:extLst>
      <p:ext uri="{BB962C8B-B14F-4D97-AF65-F5344CB8AC3E}">
        <p14:creationId xmlns:p14="http://schemas.microsoft.com/office/powerpoint/2010/main" val="4248735223"/>
      </p:ext>
    </p:extLst>
  </p:cSld>
  <p:clrMapOvr>
    <a:masterClrMapping/>
  </p:clrMapOvr>
  <mc:AlternateContent xmlns:mc="http://schemas.openxmlformats.org/markup-compatibility/2006" xmlns:p14="http://schemas.microsoft.com/office/powerpoint/2010/main">
    <mc:Choice Requires="p14">
      <p:transition spd="slow" p14:dur="1500" advClick="0" advTm="25000">
        <p:fade/>
      </p:transition>
    </mc:Choice>
    <mc:Fallback xmlns:a="http://schemas.openxmlformats.org/drawingml/2006/main" xmlns:r="http://schemas.openxmlformats.org/officeDocument/2006/relationships" xmlns:p="http://schemas.openxmlformats.org/presentationml/2006/main" xmlns="">
      <p:transition spd="slow" advClick="0" advTm="25000">
        <p:fade/>
      </p:transition>
    </mc:Fallback>
  </mc:AlternateContent>
</p:sld>
</file>

<file path=ppt/slides/slide2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
          </a:ln>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stle surrounded by a body of water&#10;&#10;Description automatically generated">
            <a:extLst>
              <a:ext uri="{FF2B5EF4-FFF2-40B4-BE49-F238E27FC236}">
                <a16:creationId xmlns:a16="http://schemas.microsoft.com/office/drawing/2014/main" id="{1062A7BB-86B1-4087-A415-828222D3D17F}"/>
              </a:ext>
            </a:extLst>
          </p:cNvPr>
          <p:cNvPicPr>
            <a:picLocks noChangeAspect="1"/>
          </p:cNvPicPr>
          <p:nvPr/>
        </p:nvPicPr>
        <p:blipFill rotWithShape="1">
          <a:blip r:embed="rId2">
            <a:extLst>
              <a:ext uri="{28A0092B-C50C-407E-A947-70E740481C1C}">
                <a14:useLocalDpi xmlns:a14="http://schemas.microsoft.com/office/drawing/2010/main" val="0"/>
              </a:ext>
            </a:extLst>
          </a:blip>
          <a:srcRect l="9.261%" r="-0.001%" b="-0.001%"/>
          <a:stretch/>
        </p:blipFill>
        <p:spPr>
          <a:xfrm>
            <a:off x="6662057" y="1483009"/>
            <a:ext cx="5280792" cy="3872761"/>
          </a:xfrm>
          <a:prstGeom prst="rect">
            <a:avLst/>
          </a:prstGeom>
        </p:spPr>
      </p:pic>
      <p:pic>
        <p:nvPicPr>
          <p:cNvPr id="11" name="Picture 1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7" name="TextBox 6">
            <a:extLst>
              <a:ext uri="{FF2B5EF4-FFF2-40B4-BE49-F238E27FC236}">
                <a16:creationId xmlns:a16="http://schemas.microsoft.com/office/drawing/2014/main" id="{AA37019F-CA7C-4BBF-B2D8-01C5BAF77800}"/>
              </a:ext>
            </a:extLst>
          </p:cNvPr>
          <p:cNvSpPr txBox="1"/>
          <p:nvPr/>
        </p:nvSpPr>
        <p:spPr>
          <a:xfrm>
            <a:off x="381000" y="241300"/>
            <a:ext cx="6031906" cy="5509200"/>
          </a:xfrm>
          <a:prstGeom prst="rect">
            <a:avLst/>
          </a:prstGeom>
          <a:noFill/>
        </p:spPr>
        <p:txBody>
          <a:bodyPr wrap="square" rtlCol="0">
            <a:spAutoFit/>
          </a:bodyPr>
          <a:lstStyle/>
          <a:p>
            <a:r>
              <a:rPr lang="en-US" sz="2800" b="1" dirty="0">
                <a:solidFill>
                  <a:srgbClr val="000000"/>
                </a:solidFill>
                <a:latin typeface="Chiller" panose="04020404031007020602" pitchFamily="82" charset="0"/>
              </a:rPr>
              <a:t>Castillo De </a:t>
            </a:r>
            <a:r>
              <a:rPr lang="en-US" sz="2800" b="1" dirty="0" err="1">
                <a:solidFill>
                  <a:srgbClr val="000000"/>
                </a:solidFill>
                <a:latin typeface="Chiller" panose="04020404031007020602" pitchFamily="82" charset="0"/>
              </a:rPr>
              <a:t>SanMarco</a:t>
            </a:r>
            <a:br>
              <a:rPr lang="en-US" dirty="0">
                <a:solidFill>
                  <a:srgbClr val="000000"/>
                </a:solidFill>
              </a:rPr>
            </a:br>
            <a:br>
              <a:rPr lang="en-US" dirty="0">
                <a:solidFill>
                  <a:srgbClr val="000000"/>
                </a:solidFill>
              </a:rPr>
            </a:br>
            <a:r>
              <a:rPr lang="en-US" dirty="0">
                <a:solidFill>
                  <a:srgbClr val="000000"/>
                </a:solidFill>
              </a:rPr>
              <a:t>*</a:t>
            </a:r>
            <a:r>
              <a:rPr lang="en-US" b="1" dirty="0">
                <a:solidFill>
                  <a:srgbClr val="000000"/>
                </a:solidFill>
              </a:rPr>
              <a:t>Built between 1672 -1756, this is the oldest existing</a:t>
            </a:r>
          </a:p>
          <a:p>
            <a:r>
              <a:rPr lang="en-US" b="1" dirty="0">
                <a:solidFill>
                  <a:srgbClr val="000000"/>
                </a:solidFill>
              </a:rPr>
              <a:t>  seacoast fort in the United States mainland.</a:t>
            </a:r>
            <a:br>
              <a:rPr lang="en-US" b="1" dirty="0">
                <a:solidFill>
                  <a:srgbClr val="000000"/>
                </a:solidFill>
              </a:rPr>
            </a:br>
            <a:br>
              <a:rPr lang="en-US" b="1" dirty="0">
                <a:solidFill>
                  <a:srgbClr val="000000"/>
                </a:solidFill>
              </a:rPr>
            </a:br>
            <a:r>
              <a:rPr lang="en-US" b="1" dirty="0">
                <a:solidFill>
                  <a:srgbClr val="000000"/>
                </a:solidFill>
              </a:rPr>
              <a:t> *It was believed that the lower chamber of the fort was used</a:t>
            </a:r>
          </a:p>
          <a:p>
            <a:r>
              <a:rPr lang="en-US" b="1" dirty="0">
                <a:solidFill>
                  <a:srgbClr val="000000"/>
                </a:solidFill>
              </a:rPr>
              <a:t>  for torture during the Spanish Inquisition.</a:t>
            </a:r>
            <a:br>
              <a:rPr lang="en-US" b="1" dirty="0">
                <a:solidFill>
                  <a:srgbClr val="000000"/>
                </a:solidFill>
              </a:rPr>
            </a:br>
            <a:br>
              <a:rPr lang="en-US" b="1" dirty="0">
                <a:solidFill>
                  <a:srgbClr val="000000"/>
                </a:solidFill>
              </a:rPr>
            </a:br>
            <a:r>
              <a:rPr lang="en-US" b="1" dirty="0">
                <a:solidFill>
                  <a:srgbClr val="000000"/>
                </a:solidFill>
              </a:rPr>
              <a:t> *It was believed that a Spanish officer suspected his wife to</a:t>
            </a:r>
          </a:p>
          <a:p>
            <a:r>
              <a:rPr lang="en-US" b="1" dirty="0">
                <a:solidFill>
                  <a:srgbClr val="000000"/>
                </a:solidFill>
              </a:rPr>
              <a:t>   be in a relationship with a handsome subordinate officer. </a:t>
            </a:r>
            <a:br>
              <a:rPr lang="en-US" b="1" dirty="0">
                <a:solidFill>
                  <a:srgbClr val="000000"/>
                </a:solidFill>
              </a:rPr>
            </a:br>
            <a:br>
              <a:rPr lang="en-US" b="1" dirty="0">
                <a:solidFill>
                  <a:srgbClr val="000000"/>
                </a:solidFill>
              </a:rPr>
            </a:br>
            <a:r>
              <a:rPr lang="en-US" b="1" dirty="0">
                <a:solidFill>
                  <a:srgbClr val="000000"/>
                </a:solidFill>
              </a:rPr>
              <a:t> *The officer later reported to work smelling of the senior </a:t>
            </a:r>
          </a:p>
          <a:p>
            <a:r>
              <a:rPr lang="en-US" b="1" dirty="0">
                <a:solidFill>
                  <a:srgbClr val="000000"/>
                </a:solidFill>
              </a:rPr>
              <a:t>   officer’s wife’s perfume. The wife and the subordinate</a:t>
            </a:r>
          </a:p>
          <a:p>
            <a:r>
              <a:rPr lang="en-US" b="1" dirty="0">
                <a:solidFill>
                  <a:srgbClr val="000000"/>
                </a:solidFill>
              </a:rPr>
              <a:t>   officer went missing.</a:t>
            </a:r>
            <a:br>
              <a:rPr lang="en-US" b="1" dirty="0">
                <a:solidFill>
                  <a:srgbClr val="000000"/>
                </a:solidFill>
              </a:rPr>
            </a:br>
            <a:br>
              <a:rPr lang="en-US" b="1" dirty="0">
                <a:solidFill>
                  <a:srgbClr val="000000"/>
                </a:solidFill>
              </a:rPr>
            </a:br>
            <a:r>
              <a:rPr lang="en-US" b="1" dirty="0">
                <a:solidFill>
                  <a:srgbClr val="000000"/>
                </a:solidFill>
              </a:rPr>
              <a:t>* In 1833, an American soldier discovered two skeletons</a:t>
            </a:r>
          </a:p>
          <a:p>
            <a:r>
              <a:rPr lang="en-US" b="1" dirty="0">
                <a:solidFill>
                  <a:srgbClr val="000000"/>
                </a:solidFill>
              </a:rPr>
              <a:t>  chained to the inside wall and when opened, a strong smell</a:t>
            </a:r>
          </a:p>
          <a:p>
            <a:r>
              <a:rPr lang="en-US" b="1" dirty="0">
                <a:solidFill>
                  <a:srgbClr val="000000"/>
                </a:solidFill>
              </a:rPr>
              <a:t>  of perfume emerged.</a:t>
            </a:r>
            <a:br>
              <a:rPr lang="en-US" b="1" dirty="0">
                <a:solidFill>
                  <a:srgbClr val="000000"/>
                </a:solidFill>
              </a:rPr>
            </a:br>
            <a:r>
              <a:rPr lang="en-US" b="1" dirty="0">
                <a:solidFill>
                  <a:srgbClr val="000000"/>
                </a:solidFill>
              </a:rPr>
              <a:t> </a:t>
            </a:r>
            <a:endParaRPr lang="en-US" dirty="0"/>
          </a:p>
        </p:txBody>
      </p:sp>
    </p:spTree>
    <p:extLst>
      <p:ext uri="{BB962C8B-B14F-4D97-AF65-F5344CB8AC3E}">
        <p14:creationId xmlns:p14="http://schemas.microsoft.com/office/powerpoint/2010/main" val="176183915"/>
      </p:ext>
    </p:extLst>
  </p:cSld>
  <p:clrMapOvr>
    <a:masterClrMapping/>
  </p:clrMapOvr>
  <mc:AlternateContent xmlns:mc="http://schemas.openxmlformats.org/markup-compatibility/2006" xmlns:p14="http://schemas.microsoft.com/office/powerpoint/2010/main">
    <mc:Choice Requires="p14">
      <p:transition spd="slow" p14:dur="1500" advClick="0" advTm="25000">
        <p:fade/>
      </p:transition>
    </mc:Choice>
    <mc:Fallback xmlns:a="http://schemas.openxmlformats.org/drawingml/2006/main" xmlns:r="http://schemas.openxmlformats.org/officeDocument/2006/relationships" xmlns:p="http://schemas.openxmlformats.org/presentationml/2006/main" xmlns="">
      <p:transition spd="slow" advClick="0" advTm="25000">
        <p:fade/>
      </p:transition>
    </mc:Fallback>
  </mc:AlternateContent>
</p:sld>
</file>

<file path=ppt/slides/slide2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52"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38">
            <a:extLst>
              <a:ext uri="{FF2B5EF4-FFF2-40B4-BE49-F238E27FC236}">
                <a16:creationId xmlns:a16="http://schemas.microsoft.com/office/drawing/2014/main" id="{FC981E44-37D7-465C-A378-B9D6563BF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0" name="Color">
              <a:extLst>
                <a:ext uri="{FF2B5EF4-FFF2-40B4-BE49-F238E27FC236}">
                  <a16:creationId xmlns:a16="http://schemas.microsoft.com/office/drawing/2014/main" id="{93F25058-67AF-44F1-A572-82937A47B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lor">
              <a:extLst>
                <a:ext uri="{FF2B5EF4-FFF2-40B4-BE49-F238E27FC236}">
                  <a16:creationId xmlns:a16="http://schemas.microsoft.com/office/drawing/2014/main" id="{989A2A08-401A-47A7-B6E5-6162CB05B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house that has a sign on the side of a road&#10;&#10;Description automatically generated">
            <a:extLst>
              <a:ext uri="{FF2B5EF4-FFF2-40B4-BE49-F238E27FC236}">
                <a16:creationId xmlns:a16="http://schemas.microsoft.com/office/drawing/2014/main" id="{5BBAA1FF-62BA-49DB-B11A-4C1E36501EC2}"/>
              </a:ext>
            </a:extLst>
          </p:cNvPr>
          <p:cNvPicPr>
            <a:picLocks noChangeAspect="1"/>
          </p:cNvPicPr>
          <p:nvPr/>
        </p:nvPicPr>
        <p:blipFill rotWithShape="1">
          <a:blip r:embed="rId3">
            <a:extLst>
              <a:ext uri="{28A0092B-C50C-407E-A947-70E740481C1C}">
                <a14:useLocalDpi xmlns:a14="http://schemas.microsoft.com/office/drawing/2010/main" val="0"/>
              </a:ext>
            </a:extLst>
          </a:blip>
          <a:srcRect l="22.177%" r="9.302%"/>
          <a:stretch/>
        </p:blipFill>
        <p:spPr>
          <a:xfrm>
            <a:off x="6007044" y="1400188"/>
            <a:ext cx="2742659" cy="4239212"/>
          </a:xfrm>
          <a:prstGeom prst="rect">
            <a:avLst/>
          </a:prstGeom>
        </p:spPr>
      </p:pic>
      <p:pic>
        <p:nvPicPr>
          <p:cNvPr id="5" name="Picture 4" descr="A picture containing colorful, photo, colored, different&#10;&#10;Description automatically generated">
            <a:extLst>
              <a:ext uri="{FF2B5EF4-FFF2-40B4-BE49-F238E27FC236}">
                <a16:creationId xmlns:a16="http://schemas.microsoft.com/office/drawing/2014/main" id="{AE5FD02F-CA14-477F-B83A-85977B7AB48F}"/>
              </a:ext>
            </a:extLst>
          </p:cNvPr>
          <p:cNvPicPr>
            <a:picLocks noChangeAspect="1"/>
          </p:cNvPicPr>
          <p:nvPr/>
        </p:nvPicPr>
        <p:blipFill rotWithShape="1">
          <a:blip r:embed="rId4">
            <a:extLst>
              <a:ext uri="{28A0092B-C50C-407E-A947-70E740481C1C}">
                <a14:useLocalDpi xmlns:a14="http://schemas.microsoft.com/office/drawing/2010/main" val="0"/>
              </a:ext>
            </a:extLst>
          </a:blip>
          <a:srcRect l="24.072%" r="11.272%" b="0.002%"/>
          <a:stretch/>
        </p:blipFill>
        <p:spPr>
          <a:xfrm>
            <a:off x="8807614" y="1400188"/>
            <a:ext cx="2740988" cy="4239212"/>
          </a:xfrm>
          <a:prstGeom prst="rect">
            <a:avLst/>
          </a:prstGeom>
        </p:spPr>
      </p:pic>
      <p:grpSp>
        <p:nvGrpSpPr>
          <p:cNvPr id="54" name="Group 4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4" name="Freeform: Shape 4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D6ECC64-A1A4-4E27-A5B3-0169886C18AD}"/>
              </a:ext>
            </a:extLst>
          </p:cNvPr>
          <p:cNvSpPr>
            <a:spLocks noGrp="1"/>
          </p:cNvSpPr>
          <p:nvPr>
            <p:ph type="title"/>
          </p:nvPr>
        </p:nvSpPr>
        <p:spPr>
          <a:xfrm>
            <a:off x="931067" y="841663"/>
            <a:ext cx="4742022" cy="5537631"/>
          </a:xfrm>
        </p:spPr>
        <p:txBody>
          <a:bodyPr vert="horz" lIns="91440" tIns="45720" rIns="91440" bIns="45720" rtlCol="0" anchor="b">
            <a:normAutofit fontScale="90%"/>
          </a:bodyPr>
          <a:lstStyle/>
          <a:p>
            <a:r>
              <a:rPr lang="en-US" sz="2400" b="1" kern="1200">
                <a:solidFill>
                  <a:schemeClr val="bg1"/>
                </a:solidFill>
                <a:latin typeface="+mj-lt"/>
                <a:ea typeface="+mj-ea"/>
                <a:cs typeface="+mj-cs"/>
              </a:rPr>
              <a:t>More places to visit….</a:t>
            </a:r>
            <a:br>
              <a:rPr lang="en-US" sz="2400" kern="1200">
                <a:solidFill>
                  <a:schemeClr val="bg1"/>
                </a:solidFill>
                <a:latin typeface="+mj-lt"/>
                <a:ea typeface="+mj-ea"/>
                <a:cs typeface="+mj-cs"/>
              </a:rPr>
            </a:br>
            <a:br>
              <a:rPr lang="en-US" sz="2400" kern="1200">
                <a:solidFill>
                  <a:schemeClr val="bg1"/>
                </a:solidFill>
                <a:latin typeface="+mj-lt"/>
                <a:ea typeface="+mj-ea"/>
                <a:cs typeface="+mj-cs"/>
              </a:rPr>
            </a:br>
            <a:r>
              <a:rPr lang="en-US" sz="2400" b="1" kern="1200">
                <a:solidFill>
                  <a:schemeClr val="bg1"/>
                </a:solidFill>
                <a:latin typeface="+mj-lt"/>
                <a:ea typeface="+mj-ea"/>
                <a:cs typeface="+mj-cs"/>
              </a:rPr>
              <a:t>The World’s Smallest Post Office, Ochopee </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Coral Castle, Homestead </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Whimzeyland (The Bowling Ball House) Safety harbor</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Spook Hill, Lake Wales</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Solomon’s Castle, Ona</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The Bubble Room, Captiva</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Florida Theater, Tampa</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St. Francis Inn, St. Augustine</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Many Ghost Tours, St. Augustine</a:t>
            </a:r>
            <a:br>
              <a:rPr lang="en-US" sz="2400" b="1" kern="1200">
                <a:solidFill>
                  <a:schemeClr val="bg1"/>
                </a:solidFill>
                <a:latin typeface="+mj-lt"/>
                <a:ea typeface="+mj-ea"/>
                <a:cs typeface="+mj-cs"/>
              </a:rPr>
            </a:br>
            <a:r>
              <a:rPr lang="en-US" sz="2400" b="1" kern="1200">
                <a:solidFill>
                  <a:schemeClr val="bg1"/>
                </a:solidFill>
                <a:latin typeface="+mj-lt"/>
                <a:ea typeface="+mj-ea"/>
                <a:cs typeface="+mj-cs"/>
              </a:rPr>
              <a:t>Don CeSar, St. Pete Beach </a:t>
            </a:r>
            <a:br>
              <a:rPr lang="en-US" sz="2400" b="1" kern="1200">
                <a:solidFill>
                  <a:schemeClr val="bg1"/>
                </a:solidFill>
                <a:latin typeface="+mj-lt"/>
                <a:ea typeface="+mj-ea"/>
                <a:cs typeface="+mj-cs"/>
              </a:rPr>
            </a:br>
            <a:br>
              <a:rPr lang="en-US" sz="2400" b="1" kern="1200">
                <a:solidFill>
                  <a:schemeClr val="bg1"/>
                </a:solidFill>
                <a:latin typeface="+mj-lt"/>
                <a:ea typeface="+mj-ea"/>
                <a:cs typeface="+mj-cs"/>
              </a:rPr>
            </a:br>
            <a:br>
              <a:rPr lang="en-US" sz="2000" b="1" kern="1200">
                <a:solidFill>
                  <a:schemeClr val="bg1"/>
                </a:solidFill>
                <a:latin typeface="+mj-lt"/>
                <a:ea typeface="+mj-ea"/>
                <a:cs typeface="+mj-cs"/>
              </a:rPr>
            </a:br>
            <a:br>
              <a:rPr lang="en-US" sz="1200" kern="1200">
                <a:solidFill>
                  <a:schemeClr val="bg1"/>
                </a:solidFill>
                <a:latin typeface="+mj-lt"/>
                <a:ea typeface="+mj-ea"/>
                <a:cs typeface="+mj-cs"/>
              </a:rPr>
            </a:br>
            <a:endParaRPr lang="en-US" sz="1200" kern="1200" dirty="0">
              <a:solidFill>
                <a:schemeClr val="bg1"/>
              </a:solidFill>
              <a:latin typeface="+mj-lt"/>
              <a:ea typeface="+mj-ea"/>
              <a:cs typeface="+mj-cs"/>
            </a:endParaRPr>
          </a:p>
        </p:txBody>
      </p:sp>
    </p:spTree>
    <p:extLst>
      <p:ext uri="{BB962C8B-B14F-4D97-AF65-F5344CB8AC3E}">
        <p14:creationId xmlns:p14="http://schemas.microsoft.com/office/powerpoint/2010/main" val="1274945681"/>
      </p:ext>
    </p:extLst>
  </p:cSld>
  <p:clrMapOvr>
    <a:masterClrMapping/>
  </p:clrMapOvr>
  <mc:AlternateContent xmlns:mc="http://schemas.openxmlformats.org/markup-compatibility/2006" xmlns:p14="http://schemas.microsoft.com/office/powerpoint/2010/main">
    <mc:Choice Requires="p14">
      <p:transition spd="slow" p14:dur="1500" advClick="0" advTm="18000">
        <p:fade/>
      </p:transition>
    </mc:Choice>
    <mc:Fallback xmlns:a="http://schemas.openxmlformats.org/drawingml/2006/main" xmlns:r="http://schemas.openxmlformats.org/officeDocument/2006/relationships" xmlns:p="http://schemas.openxmlformats.org/presentationml/2006/main" xmlns="">
      <p:transition spd="slow" advClick="0" advTm="18000">
        <p:fade/>
      </p:transition>
    </mc:Fallback>
  </mc:AlternateContent>
</p:sld>
</file>

<file path=ppt/slides/slide3.xml><?xml version="1.0" encoding="utf-8"?>
<p:sld xmlns:a="http://purl.oclc.org/ooxml/drawingml/main" xmlns:r="http://purl.oclc.org/ooxml/officeDocument/relationships" xmlns:p="http://purl.oclc.org/ooxml/presentationml/main">
  <p:cSld>
    <p:bg>
      <p:bgPr>
        <a:solidFill>
          <a:schemeClr val="bg2"/>
        </a:solidFill>
        <a:effectLst/>
      </p:bgPr>
    </p:bg>
    <p:spTree>
      <p:nvGrpSpPr>
        <p:cNvPr id="1" name=""/>
        <p:cNvGrpSpPr/>
        <p:nvPr/>
      </p:nvGrpSpPr>
      <p:grpSpPr>
        <a:xfrm>
          <a:off x="0" y="0"/>
          <a:ext cx="0" cy="0"/>
          <a:chOff x="0" y="0"/>
          <a:chExt cx="0" cy="0"/>
        </a:xfrm>
      </p:grpSpPr>
      <p:sp>
        <p:nvSpPr>
          <p:cNvPr id="37"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6C4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E6938-DBC3-4FF9-916F-1A9B4FF464DD}"/>
              </a:ext>
            </a:extLst>
          </p:cNvPr>
          <p:cNvSpPr>
            <a:spLocks noGrp="1"/>
          </p:cNvSpPr>
          <p:nvPr>
            <p:ph type="title"/>
          </p:nvPr>
        </p:nvSpPr>
        <p:spPr>
          <a:xfrm>
            <a:off x="8784771" y="618681"/>
            <a:ext cx="3135086" cy="4794567"/>
          </a:xfrm>
        </p:spPr>
        <p:txBody>
          <a:bodyPr>
            <a:normAutofit/>
          </a:bodyPr>
          <a:lstStyle/>
          <a:p>
            <a:r>
              <a:rPr lang="en-US" sz="6000" dirty="0">
                <a:solidFill>
                  <a:srgbClr val="FFFFFF"/>
                </a:solidFill>
                <a:latin typeface="Chiller" panose="04020404031007020602" pitchFamily="82" charset="0"/>
              </a:rPr>
              <a:t>First Stop:</a:t>
            </a:r>
            <a:br>
              <a:rPr lang="en-US" sz="6000" dirty="0">
                <a:solidFill>
                  <a:srgbClr val="FFFFFF"/>
                </a:solidFill>
                <a:latin typeface="Chiller" panose="04020404031007020602" pitchFamily="82" charset="0"/>
              </a:rPr>
            </a:br>
            <a:br>
              <a:rPr lang="en-US" sz="6000" dirty="0">
                <a:solidFill>
                  <a:srgbClr val="FFFFFF"/>
                </a:solidFill>
                <a:latin typeface="Chiller" panose="04020404031007020602" pitchFamily="82" charset="0"/>
              </a:rPr>
            </a:br>
            <a:r>
              <a:rPr lang="en-US" sz="6000" dirty="0">
                <a:solidFill>
                  <a:srgbClr val="FFFFFF"/>
                </a:solidFill>
                <a:latin typeface="Chiller" panose="04020404031007020602" pitchFamily="82" charset="0"/>
              </a:rPr>
              <a:t>Skunk Ape </a:t>
            </a:r>
            <a:br>
              <a:rPr lang="en-US" sz="6000" dirty="0">
                <a:solidFill>
                  <a:srgbClr val="FFFFFF"/>
                </a:solidFill>
                <a:latin typeface="Chiller" panose="04020404031007020602" pitchFamily="82" charset="0"/>
              </a:rPr>
            </a:br>
            <a:r>
              <a:rPr lang="en-US" sz="6000" dirty="0">
                <a:solidFill>
                  <a:srgbClr val="FFFFFF"/>
                </a:solidFill>
                <a:latin typeface="Chiller" panose="04020404031007020602" pitchFamily="82" charset="0"/>
              </a:rPr>
              <a:t>Research</a:t>
            </a:r>
            <a:br>
              <a:rPr lang="en-US" sz="6000" dirty="0">
                <a:solidFill>
                  <a:srgbClr val="FFFFFF"/>
                </a:solidFill>
                <a:latin typeface="Chiller" panose="04020404031007020602" pitchFamily="82" charset="0"/>
              </a:rPr>
            </a:br>
            <a:r>
              <a:rPr lang="en-US" sz="6000" dirty="0">
                <a:solidFill>
                  <a:srgbClr val="FFFFFF"/>
                </a:solidFill>
                <a:latin typeface="Chiller" panose="04020404031007020602" pitchFamily="82" charset="0"/>
              </a:rPr>
              <a:t>Headquarters</a:t>
            </a:r>
          </a:p>
        </p:txBody>
      </p:sp>
      <p:sp>
        <p:nvSpPr>
          <p:cNvPr id="3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ign in front of a building&#10;&#10;Description automatically generated">
            <a:extLst>
              <a:ext uri="{FF2B5EF4-FFF2-40B4-BE49-F238E27FC236}">
                <a16:creationId xmlns:a16="http://schemas.microsoft.com/office/drawing/2014/main" id="{80184C98-847D-4D37-8C67-EF3B34E18608}"/>
              </a:ext>
            </a:extLst>
          </p:cNvPr>
          <p:cNvPicPr>
            <a:picLocks noChangeAspect="1"/>
          </p:cNvPicPr>
          <p:nvPr/>
        </p:nvPicPr>
        <p:blipFill rotWithShape="1">
          <a:blip r:embed="rId2">
            <a:extLst>
              <a:ext uri="{28A0092B-C50C-407E-A947-70E740481C1C}">
                <a14:useLocalDpi xmlns:a14="http://schemas.microsoft.com/office/drawing/2010/main" val="0"/>
              </a:ext>
            </a:extLst>
          </a:blip>
          <a:srcRect t="2.195%" b="8.305%"/>
          <a:stretch/>
        </p:blipFill>
        <p:spPr>
          <a:xfrm>
            <a:off x="976251" y="942538"/>
            <a:ext cx="7163222" cy="4808332"/>
          </a:xfrm>
          <a:prstGeom prst="rect">
            <a:avLst/>
          </a:prstGeom>
          <a:effectLst/>
        </p:spPr>
      </p:pic>
    </p:spTree>
    <p:extLst>
      <p:ext uri="{BB962C8B-B14F-4D97-AF65-F5344CB8AC3E}">
        <p14:creationId xmlns:p14="http://schemas.microsoft.com/office/powerpoint/2010/main" val="359134254"/>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a="http://schemas.openxmlformats.org/drawingml/2006/main" xmlns:r="http://schemas.openxmlformats.org/officeDocument/2006/relationships" xmlns:p="http://schemas.openxmlformats.org/presentationml/2006/main" xmlns="">
      <p:transition spd="slow" advClick="0" advTm="8000">
        <p:fade/>
      </p:transition>
    </mc:Fallback>
  </mc:AlternateContent>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3AF83"/>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
                    <a:lumOff val="60%"/>
                  </a:schemeClr>
                </a:gs>
                <a:gs pos="23%">
                  <a:schemeClr val="accent1">
                    <a:lumMod val="45%"/>
                    <a:lumOff val="55%"/>
                  </a:schemeClr>
                </a:gs>
                <a:gs pos="83%">
                  <a:schemeClr val="bg2">
                    <a:lumMod val="82%"/>
                  </a:schemeClr>
                </a:gs>
                <a:gs pos="100%">
                  <a:schemeClr val="bg2">
                    <a:lumMod val="87%"/>
                  </a:schemeClr>
                </a:gs>
              </a:gsLst>
              <a:lin ang="5400000" scaled="1"/>
            </a:grad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map, text&#10;&#10;Description automatically generated">
            <a:extLst>
              <a:ext uri="{FF2B5EF4-FFF2-40B4-BE49-F238E27FC236}">
                <a16:creationId xmlns:a16="http://schemas.microsoft.com/office/drawing/2014/main" id="{639DB9DE-1F19-4CDE-9761-E8D5D930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224" y="1154927"/>
            <a:ext cx="4994459" cy="4548146"/>
          </a:xfrm>
          <a:prstGeom prst="rect">
            <a:avLst/>
          </a:prstGeom>
        </p:spPr>
      </p:pic>
      <p:sp>
        <p:nvSpPr>
          <p:cNvPr id="5" name="Star: 5 Points 4">
            <a:extLst>
              <a:ext uri="{FF2B5EF4-FFF2-40B4-BE49-F238E27FC236}">
                <a16:creationId xmlns:a16="http://schemas.microsoft.com/office/drawing/2014/main" id="{333A1BCF-6BD4-45FA-AD09-5EDC7356539E}"/>
              </a:ext>
            </a:extLst>
          </p:cNvPr>
          <p:cNvSpPr/>
          <p:nvPr/>
        </p:nvSpPr>
        <p:spPr>
          <a:xfrm>
            <a:off x="7676243" y="4414157"/>
            <a:ext cx="439057" cy="424543"/>
          </a:xfrm>
          <a:prstGeom prst="star5">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674E661-602B-4F35-9966-965B6B9ED1F1}"/>
              </a:ext>
            </a:extLst>
          </p:cNvPr>
          <p:cNvSpPr/>
          <p:nvPr/>
        </p:nvSpPr>
        <p:spPr>
          <a:xfrm>
            <a:off x="5654480" y="4596384"/>
            <a:ext cx="1334782" cy="484632"/>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A001898-9718-41EB-ACF7-D405433581FA}"/>
              </a:ext>
            </a:extLst>
          </p:cNvPr>
          <p:cNvSpPr txBox="1"/>
          <p:nvPr/>
        </p:nvSpPr>
        <p:spPr>
          <a:xfrm rot="10800000" flipV="1">
            <a:off x="5639516" y="4229491"/>
            <a:ext cx="1038420" cy="369332"/>
          </a:xfrm>
          <a:prstGeom prst="rect">
            <a:avLst/>
          </a:prstGeom>
          <a:noFill/>
        </p:spPr>
        <p:txBody>
          <a:bodyPr wrap="square" rtlCol="0">
            <a:spAutoFit/>
          </a:bodyPr>
          <a:lstStyle/>
          <a:p>
            <a:r>
              <a:rPr lang="en-US" b="1" dirty="0" err="1"/>
              <a:t>Ochopee</a:t>
            </a:r>
            <a:endParaRPr lang="en-US" b="1" dirty="0"/>
          </a:p>
        </p:txBody>
      </p:sp>
    </p:spTree>
    <p:extLst>
      <p:ext uri="{BB962C8B-B14F-4D97-AF65-F5344CB8AC3E}">
        <p14:creationId xmlns:p14="http://schemas.microsoft.com/office/powerpoint/2010/main" val="2945555000"/>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a="http://schemas.openxmlformats.org/drawingml/2006/main" xmlns:r="http://schemas.openxmlformats.org/officeDocument/2006/relationships" xmlns:p="http://schemas.openxmlformats.org/presentationml/2006/main" xmlns="">
      <p:transition spd="slow" advClick="0" advTm="8000">
        <p:fade/>
      </p:transition>
    </mc:Fallback>
  </mc:AlternateContent>
</p:sld>
</file>

<file path=ppt/slides/slide5.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6D59-2A2B-464A-857C-E1933912BC0F}"/>
              </a:ext>
            </a:extLst>
          </p:cNvPr>
          <p:cNvSpPr>
            <a:spLocks noGrp="1"/>
          </p:cNvSpPr>
          <p:nvPr>
            <p:ph type="title"/>
          </p:nvPr>
        </p:nvSpPr>
        <p:spPr>
          <a:xfrm>
            <a:off x="6167848" y="424540"/>
            <a:ext cx="5098866" cy="5470073"/>
          </a:xfrm>
        </p:spPr>
        <p:txBody>
          <a:bodyPr vert="horz" lIns="91440" tIns="45720" rIns="91440" bIns="45720" rtlCol="0" anchor="b">
            <a:normAutofit fontScale="90%"/>
          </a:bodyPr>
          <a:lstStyle/>
          <a:p>
            <a:r>
              <a:rPr lang="en-US" dirty="0"/>
              <a:t>What is a Skunk Ape?</a:t>
            </a:r>
            <a:br>
              <a:rPr lang="en-US" dirty="0"/>
            </a:br>
            <a:br>
              <a:rPr lang="en-US" dirty="0"/>
            </a:br>
            <a:r>
              <a:rPr lang="en-US" sz="2400" dirty="0"/>
              <a:t>A skunk ape is claimed to be a version of Bigfoot.</a:t>
            </a:r>
            <a:br>
              <a:rPr lang="en-US" sz="2400" dirty="0"/>
            </a:br>
            <a:br>
              <a:rPr lang="en-US" sz="2400" dirty="0"/>
            </a:br>
            <a:r>
              <a:rPr lang="en-US" sz="2400" dirty="0"/>
              <a:t>This hairy and smelly creature is described as being well over six feet tall.</a:t>
            </a:r>
            <a:br>
              <a:rPr lang="en-US" sz="2400" dirty="0"/>
            </a:br>
            <a:br>
              <a:rPr lang="en-US" sz="2400" dirty="0"/>
            </a:br>
            <a:r>
              <a:rPr lang="en-US" sz="2400" dirty="0"/>
              <a:t>Early sightings have been reported by the Miccosukee and Seminole Indians.</a:t>
            </a:r>
            <a:br>
              <a:rPr lang="en-US" sz="2400" dirty="0"/>
            </a:br>
            <a:br>
              <a:rPr lang="en-US" sz="2400" dirty="0"/>
            </a:br>
            <a:r>
              <a:rPr lang="en-US" sz="2400" dirty="0"/>
              <a:t>Dave Shealy claims that he saw his first skunk ape in The Everglades in 1974 when he was ten. </a:t>
            </a:r>
            <a:br>
              <a:rPr lang="en-US" sz="2400" dirty="0"/>
            </a:br>
            <a:br>
              <a:rPr lang="en-US" sz="2400" dirty="0"/>
            </a:br>
            <a:r>
              <a:rPr lang="en-US" sz="2400" dirty="0"/>
              <a:t>   </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outdoor, animal, mammal, building&#10;&#10;Description automatically generated">
            <a:extLst>
              <a:ext uri="{FF2B5EF4-FFF2-40B4-BE49-F238E27FC236}">
                <a16:creationId xmlns:a16="http://schemas.microsoft.com/office/drawing/2014/main" id="{4DF85BB2-7E4F-4D5D-B143-EFDD35125C6D}"/>
              </a:ext>
            </a:extLst>
          </p:cNvPr>
          <p:cNvPicPr>
            <a:picLocks noChangeAspect="1"/>
          </p:cNvPicPr>
          <p:nvPr/>
        </p:nvPicPr>
        <p:blipFill rotWithShape="1">
          <a:blip r:embed="rId2">
            <a:extLst>
              <a:ext uri="{28A0092B-C50C-407E-A947-70E740481C1C}">
                <a14:useLocalDpi xmlns:a14="http://schemas.microsoft.com/office/drawing/2010/main" val="0"/>
              </a:ext>
            </a:extLst>
          </a:blip>
          <a:srcRect t="0.059%" r="0.002%" b="28.79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44423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16000">
        <p:fade/>
      </p:transition>
    </mc:Choice>
    <mc:Fallback xmlns:a="http://schemas.openxmlformats.org/drawingml/2006/main" xmlns:r="http://schemas.openxmlformats.org/officeDocument/2006/relationships" xmlns:p="http://schemas.openxmlformats.org/presentationml/2006/main" xmlns="">
      <p:transition spd="slow" advClick="0" advTm="16000">
        <p:fade/>
      </p:transition>
    </mc:Fallback>
  </mc:AlternateContent>
</p:sld>
</file>

<file path=ppt/slides/slide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44" name="Group 43">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45" name="Freeform: Shape 44">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
                  <a:schemeClr val="bg1">
                    <a:alpha val="10%"/>
                  </a:schemeClr>
                </a:gs>
                <a:gs pos="16%">
                  <a:schemeClr val="accent6">
                    <a:alpha val="8%"/>
                  </a:schemeClr>
                </a:gs>
                <a:gs pos="100%">
                  <a:schemeClr val="bg1">
                    <a:alpha val="10%"/>
                  </a:schemeClr>
                </a:gs>
                <a:gs pos="85%">
                  <a:schemeClr val="accent1">
                    <a:alpha val="10%"/>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
              </a:scheme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
                  <a:schemeClr val="bg1">
                    <a:alpha val="10%"/>
                  </a:schemeClr>
                </a:gs>
                <a:gs pos="16%">
                  <a:schemeClr val="accent6">
                    <a:alpha val="20%"/>
                  </a:schemeClr>
                </a:gs>
                <a:gs pos="100%">
                  <a:schemeClr val="bg1">
                    <a:alpha val="10%"/>
                  </a:schemeClr>
                </a:gs>
                <a:gs pos="85%">
                  <a:schemeClr val="accent1">
                    <a:alpha val="10%"/>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
                  <a:schemeClr val="bg1">
                    <a:alpha val="10%"/>
                  </a:schemeClr>
                </a:gs>
                <a:gs pos="16%">
                  <a:schemeClr val="accent6">
                    <a:alpha val="8%"/>
                  </a:schemeClr>
                </a:gs>
                <a:gs pos="100%">
                  <a:schemeClr val="bg1">
                    <a:alpha val="10%"/>
                  </a:schemeClr>
                </a:gs>
                <a:gs pos="85%">
                  <a:schemeClr val="accent1">
                    <a:alpha val="10%"/>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
                  <a:schemeClr val="bg1">
                    <a:alpha val="10%"/>
                  </a:schemeClr>
                </a:gs>
                <a:gs pos="16%">
                  <a:schemeClr val="accent6">
                    <a:alpha val="20%"/>
                  </a:schemeClr>
                </a:gs>
                <a:gs pos="100%">
                  <a:schemeClr val="bg1">
                    <a:alpha val="10%"/>
                  </a:schemeClr>
                </a:gs>
                <a:gs pos="85%">
                  <a:schemeClr val="accent1">
                    <a:alpha val="10%"/>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0.813%">
                  <a:schemeClr val="bg1">
                    <a:alpha val="41%"/>
                  </a:schemeClr>
                </a:gs>
                <a:gs pos="20%">
                  <a:schemeClr val="accent5">
                    <a:lumMod val="85%"/>
                    <a:alpha val="56%"/>
                  </a:schemeClr>
                </a:gs>
                <a:gs pos="44%">
                  <a:schemeClr val="accent6">
                    <a:lumMod val="40%"/>
                    <a:lumOff val="60%"/>
                    <a:alpha val="57%"/>
                  </a:schemeClr>
                </a:gs>
                <a:gs pos="100%">
                  <a:schemeClr val="bg1">
                    <a:alpha val="59%"/>
                  </a:schemeClr>
                </a:gs>
                <a:gs pos="74%">
                  <a:schemeClr val="accent1">
                    <a:lumMod val="91%"/>
                    <a:lumOff val="9%"/>
                    <a:alpha val="34%"/>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7A39CC7-F949-4C17-AF15-293EABFD6ADF}"/>
              </a:ext>
            </a:extLst>
          </p:cNvPr>
          <p:cNvSpPr>
            <a:spLocks noGrp="1"/>
          </p:cNvSpPr>
          <p:nvPr>
            <p:ph type="title"/>
          </p:nvPr>
        </p:nvSpPr>
        <p:spPr>
          <a:xfrm>
            <a:off x="2710543" y="440872"/>
            <a:ext cx="6678386" cy="6155872"/>
          </a:xfrm>
        </p:spPr>
        <p:txBody>
          <a:bodyPr vert="horz" lIns="91440" tIns="45720" rIns="91440" bIns="45720" rtlCol="0" anchor="b">
            <a:normAutofit/>
          </a:bodyPr>
          <a:lstStyle/>
          <a:p>
            <a:pPr algn="ctr"/>
            <a:r>
              <a:rPr lang="en-US" sz="2700" b="1" kern="1200" dirty="0">
                <a:latin typeface="+mj-lt"/>
                <a:ea typeface="+mj-ea"/>
                <a:cs typeface="+mj-cs"/>
              </a:rPr>
              <a:t>Skunk Ape Research Headquarters</a:t>
            </a:r>
            <a:br>
              <a:rPr lang="en-US" sz="2700" b="1" kern="1200" dirty="0">
                <a:latin typeface="+mj-lt"/>
                <a:ea typeface="+mj-ea"/>
                <a:cs typeface="+mj-cs"/>
              </a:rPr>
            </a:br>
            <a:br>
              <a:rPr lang="en-US" sz="2700" b="1" kern="1200" dirty="0">
                <a:latin typeface="+mj-lt"/>
                <a:ea typeface="+mj-ea"/>
                <a:cs typeface="+mj-cs"/>
              </a:rPr>
            </a:br>
            <a:r>
              <a:rPr lang="en-US" sz="2700" b="1" kern="1200" dirty="0">
                <a:latin typeface="+mj-lt"/>
                <a:ea typeface="+mj-ea"/>
                <a:cs typeface="+mj-cs"/>
              </a:rPr>
              <a:t>40904 Tamiami Trail E.</a:t>
            </a:r>
            <a:br>
              <a:rPr lang="en-US" sz="2700" b="1" kern="1200" dirty="0">
                <a:latin typeface="+mj-lt"/>
                <a:ea typeface="+mj-ea"/>
                <a:cs typeface="+mj-cs"/>
              </a:rPr>
            </a:br>
            <a:r>
              <a:rPr lang="en-US" sz="2700" b="1" kern="1200" dirty="0" err="1">
                <a:latin typeface="+mj-lt"/>
                <a:ea typeface="+mj-ea"/>
                <a:cs typeface="+mj-cs"/>
              </a:rPr>
              <a:t>Ochopee</a:t>
            </a:r>
            <a:r>
              <a:rPr lang="en-US" sz="2700" b="1" kern="1200" dirty="0">
                <a:latin typeface="+mj-lt"/>
                <a:ea typeface="+mj-ea"/>
                <a:cs typeface="+mj-cs"/>
              </a:rPr>
              <a:t>, Fl</a:t>
            </a:r>
            <a:br>
              <a:rPr lang="en-US" sz="2700" b="1" kern="1200" dirty="0">
                <a:latin typeface="+mj-lt"/>
                <a:ea typeface="+mj-ea"/>
                <a:cs typeface="+mj-cs"/>
              </a:rPr>
            </a:br>
            <a:r>
              <a:rPr lang="en-US" sz="2700" b="1" kern="1200" dirty="0">
                <a:latin typeface="+mj-lt"/>
                <a:ea typeface="+mj-ea"/>
                <a:cs typeface="+mj-cs"/>
              </a:rPr>
              <a:t>239-695-2275</a:t>
            </a:r>
            <a:br>
              <a:rPr lang="en-US" sz="2700" b="1" kern="1200" dirty="0">
                <a:latin typeface="+mj-lt"/>
                <a:ea typeface="+mj-ea"/>
                <a:cs typeface="+mj-cs"/>
              </a:rPr>
            </a:br>
            <a:br>
              <a:rPr lang="en-US" sz="2400" kern="1200" dirty="0">
                <a:solidFill>
                  <a:schemeClr val="tx2"/>
                </a:solidFill>
                <a:latin typeface="+mj-lt"/>
                <a:ea typeface="+mj-ea"/>
                <a:cs typeface="+mj-cs"/>
              </a:rPr>
            </a:br>
            <a:br>
              <a:rPr lang="en-US" sz="2400" kern="1200" dirty="0">
                <a:solidFill>
                  <a:schemeClr val="tx2"/>
                </a:solidFill>
                <a:latin typeface="+mj-lt"/>
                <a:ea typeface="+mj-ea"/>
                <a:cs typeface="+mj-cs"/>
              </a:rPr>
            </a:br>
            <a:r>
              <a:rPr lang="en-US" sz="2400" b="1" kern="1200" dirty="0">
                <a:latin typeface="+mj-lt"/>
                <a:ea typeface="+mj-ea"/>
                <a:cs typeface="+mj-cs"/>
              </a:rPr>
              <a:t>Dave Shealy has been on various media outlets to showcase a 1997 picture of the skunk ape. </a:t>
            </a:r>
            <a:br>
              <a:rPr lang="en-US" sz="2400" b="1" kern="1200" dirty="0">
                <a:latin typeface="+mj-lt"/>
                <a:ea typeface="+mj-ea"/>
                <a:cs typeface="+mj-cs"/>
              </a:rPr>
            </a:br>
            <a:r>
              <a:rPr lang="en-US" sz="2400" b="1" kern="1200" dirty="0">
                <a:latin typeface="+mj-lt"/>
                <a:ea typeface="+mj-ea"/>
                <a:cs typeface="+mj-cs"/>
              </a:rPr>
              <a:t>He has been researching this</a:t>
            </a:r>
            <a:br>
              <a:rPr lang="en-US" sz="2400" b="1" kern="1200" dirty="0">
                <a:latin typeface="+mj-lt"/>
                <a:ea typeface="+mj-ea"/>
                <a:cs typeface="+mj-cs"/>
              </a:rPr>
            </a:br>
            <a:r>
              <a:rPr lang="en-US" sz="2400" b="1" kern="1200" dirty="0">
                <a:latin typeface="+mj-lt"/>
                <a:ea typeface="+mj-ea"/>
                <a:cs typeface="+mj-cs"/>
              </a:rPr>
              <a:t> creature for over 30 years. </a:t>
            </a:r>
            <a:br>
              <a:rPr lang="en-US" sz="2400" b="1" kern="1200" dirty="0">
                <a:latin typeface="+mj-lt"/>
                <a:ea typeface="+mj-ea"/>
                <a:cs typeface="+mj-cs"/>
              </a:rPr>
            </a:br>
            <a:br>
              <a:rPr lang="en-US" sz="2400" b="1" kern="1200" dirty="0">
                <a:latin typeface="+mj-lt"/>
                <a:ea typeface="+mj-ea"/>
                <a:cs typeface="+mj-cs"/>
              </a:rPr>
            </a:br>
            <a:r>
              <a:rPr lang="en-US" sz="2400" b="1" kern="1200" dirty="0">
                <a:latin typeface="+mj-lt"/>
                <a:ea typeface="+mj-ea"/>
                <a:cs typeface="+mj-cs"/>
              </a:rPr>
              <a:t>Tours of the everglades can be booked.</a:t>
            </a:r>
            <a:br>
              <a:rPr lang="en-US" sz="2400" b="1" kern="1200" dirty="0">
                <a:latin typeface="+mj-lt"/>
                <a:ea typeface="+mj-ea"/>
                <a:cs typeface="+mj-cs"/>
              </a:rPr>
            </a:br>
            <a:r>
              <a:rPr lang="en-US" sz="2400" b="1" kern="1200" dirty="0">
                <a:latin typeface="+mj-lt"/>
                <a:ea typeface="+mj-ea"/>
                <a:cs typeface="+mj-cs"/>
              </a:rPr>
              <a:t>Officially licensed merchandise is also available for purchase in the shop.</a:t>
            </a:r>
            <a:br>
              <a:rPr lang="en-US" sz="2400" b="1" kern="1200" dirty="0">
                <a:latin typeface="+mj-lt"/>
                <a:ea typeface="+mj-ea"/>
                <a:cs typeface="+mj-cs"/>
              </a:rPr>
            </a:br>
            <a:br>
              <a:rPr lang="en-US" sz="2400" kern="1200" dirty="0">
                <a:solidFill>
                  <a:schemeClr val="tx2"/>
                </a:solidFill>
                <a:latin typeface="+mj-lt"/>
                <a:ea typeface="+mj-ea"/>
                <a:cs typeface="+mj-cs"/>
              </a:rPr>
            </a:br>
            <a:br>
              <a:rPr lang="en-US" sz="1300" kern="1200" dirty="0">
                <a:solidFill>
                  <a:schemeClr val="tx2"/>
                </a:solidFill>
                <a:latin typeface="+mj-lt"/>
                <a:ea typeface="+mj-ea"/>
                <a:cs typeface="+mj-cs"/>
              </a:rPr>
            </a:br>
            <a:endParaRPr lang="en-US" sz="1300" kern="1200" dirty="0">
              <a:solidFill>
                <a:schemeClr val="tx2"/>
              </a:solidFill>
              <a:latin typeface="+mj-lt"/>
              <a:ea typeface="+mj-ea"/>
              <a:cs typeface="+mj-cs"/>
            </a:endParaRPr>
          </a:p>
        </p:txBody>
      </p:sp>
    </p:spTree>
    <p:extLst>
      <p:ext uri="{BB962C8B-B14F-4D97-AF65-F5344CB8AC3E}">
        <p14:creationId xmlns:p14="http://schemas.microsoft.com/office/powerpoint/2010/main" val="671666972"/>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
</file>

<file path=ppt/slides/slide7.xml><?xml version="1.0" encoding="utf-8"?>
<p:sld xmlns:a="http://purl.oclc.org/ooxml/drawingml/main" xmlns:r="http://purl.oclc.org/ooxml/officeDocument/relationships" xmlns:p="http://purl.oclc.org/ooxml/presentationml/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D48"/>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9FA88-7EDC-4E82-BCD2-74C63DB81F7E}"/>
              </a:ext>
            </a:extLst>
          </p:cNvPr>
          <p:cNvSpPr>
            <a:spLocks noGrp="1"/>
          </p:cNvSpPr>
          <p:nvPr>
            <p:ph type="title"/>
          </p:nvPr>
        </p:nvSpPr>
        <p:spPr>
          <a:xfrm>
            <a:off x="9093496" y="484633"/>
            <a:ext cx="2768304" cy="4928616"/>
          </a:xfrm>
        </p:spPr>
        <p:txBody>
          <a:bodyPr vert="horz" lIns="91440" tIns="45720" rIns="91440" bIns="45720" rtlCol="0" anchor="ctr">
            <a:noAutofit/>
          </a:bodyPr>
          <a:lstStyle/>
          <a:p>
            <a:r>
              <a:rPr lang="en-US" sz="6600" dirty="0">
                <a:solidFill>
                  <a:srgbClr val="FFFFFF"/>
                </a:solidFill>
                <a:latin typeface="Chiller" panose="04020404031007020602" pitchFamily="82" charset="0"/>
              </a:rPr>
              <a:t>Next  Stop: </a:t>
            </a:r>
            <a:r>
              <a:rPr lang="en-US" sz="6600" dirty="0" err="1">
                <a:solidFill>
                  <a:srgbClr val="FFFFFF"/>
                </a:solidFill>
                <a:latin typeface="Chiller" panose="04020404031007020602" pitchFamily="82" charset="0"/>
              </a:rPr>
              <a:t>Koreshan</a:t>
            </a:r>
            <a:r>
              <a:rPr lang="en-US" sz="6600" dirty="0">
                <a:solidFill>
                  <a:srgbClr val="FFFFFF"/>
                </a:solidFill>
                <a:latin typeface="Chiller" panose="04020404031007020602" pitchFamily="82" charset="0"/>
              </a:rPr>
              <a:t> State Park</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
              </a:prst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ign in front of a tree&#10;&#10;Description automatically generated">
            <a:extLst>
              <a:ext uri="{FF2B5EF4-FFF2-40B4-BE49-F238E27FC236}">
                <a16:creationId xmlns:a16="http://schemas.microsoft.com/office/drawing/2014/main" id="{E4BE732D-B88A-4A5F-B947-B975FAED62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0.001%" b="10.384%"/>
          <a:stretch/>
        </p:blipFill>
        <p:spPr>
          <a:xfrm>
            <a:off x="976251" y="942538"/>
            <a:ext cx="7163222" cy="4808332"/>
          </a:xfrm>
          <a:prstGeom prst="rect">
            <a:avLst/>
          </a:prstGeom>
          <a:effectLst/>
        </p:spPr>
      </p:pic>
    </p:spTree>
    <p:extLst>
      <p:ext uri="{BB962C8B-B14F-4D97-AF65-F5344CB8AC3E}">
        <p14:creationId xmlns:p14="http://schemas.microsoft.com/office/powerpoint/2010/main" val="3866523216"/>
      </p:ext>
    </p:extLst>
  </p:cSld>
  <p:clrMapOvr>
    <a:masterClrMapping/>
  </p:clrMapOvr>
  <mc:AlternateContent xmlns:mc="http://schemas.openxmlformats.org/markup-compatibility/2006" xmlns:p14="http://schemas.microsoft.com/office/powerpoint/2010/main">
    <mc:Choice Requires="p14">
      <p:transition spd="slow" p14:dur="1500" advClick="0" advTm="5000">
        <p:fade/>
      </p:transition>
    </mc:Choice>
    <mc:Fallback xmlns:a="http://schemas.openxmlformats.org/drawingml/2006/main" xmlns:r="http://schemas.openxmlformats.org/officeDocument/2006/relationships" xmlns:p="http://schemas.openxmlformats.org/presentationml/2006/main" xmlns="">
      <p:transition spd="slow" advClick="0" advTm="5000">
        <p:fade/>
      </p:transition>
    </mc:Fallback>
  </mc:AlternateContent>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3AF83"/>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
                    <a:lumOff val="60%"/>
                  </a:schemeClr>
                </a:gs>
                <a:gs pos="23%">
                  <a:schemeClr val="accent1">
                    <a:lumMod val="45%"/>
                    <a:lumOff val="55%"/>
                  </a:schemeClr>
                </a:gs>
                <a:gs pos="83%">
                  <a:schemeClr val="bg2">
                    <a:lumMod val="82%"/>
                  </a:schemeClr>
                </a:gs>
                <a:gs pos="100%">
                  <a:schemeClr val="bg2">
                    <a:lumMod val="87%"/>
                  </a:schemeClr>
                </a:gs>
              </a:gsLst>
              <a:lin ang="5400000" scaled="1"/>
            </a:grad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map, text&#10;&#10;Description automatically generated">
            <a:extLst>
              <a:ext uri="{FF2B5EF4-FFF2-40B4-BE49-F238E27FC236}">
                <a16:creationId xmlns:a16="http://schemas.microsoft.com/office/drawing/2014/main" id="{8522ABC5-DA1C-4778-9C32-B00E6894B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656" y="1154927"/>
            <a:ext cx="4994459" cy="4548146"/>
          </a:xfrm>
          <a:prstGeom prst="rect">
            <a:avLst/>
          </a:prstGeom>
        </p:spPr>
      </p:pic>
      <p:sp>
        <p:nvSpPr>
          <p:cNvPr id="6" name="Star: 5 Points 5">
            <a:extLst>
              <a:ext uri="{FF2B5EF4-FFF2-40B4-BE49-F238E27FC236}">
                <a16:creationId xmlns:a16="http://schemas.microsoft.com/office/drawing/2014/main" id="{A9C847EA-802C-4084-AD0C-FCDF4646B375}"/>
              </a:ext>
            </a:extLst>
          </p:cNvPr>
          <p:cNvSpPr/>
          <p:nvPr/>
        </p:nvSpPr>
        <p:spPr>
          <a:xfrm>
            <a:off x="7073900" y="4076700"/>
            <a:ext cx="457200" cy="381000"/>
          </a:xfrm>
          <a:prstGeom prst="star5">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399BD576-6691-4AB1-8657-9EAAE73E60E1}"/>
              </a:ext>
            </a:extLst>
          </p:cNvPr>
          <p:cNvSpPr/>
          <p:nvPr/>
        </p:nvSpPr>
        <p:spPr>
          <a:xfrm>
            <a:off x="5359637" y="4166632"/>
            <a:ext cx="1263904" cy="482600"/>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305647-F830-4A45-B099-2B237909DE51}"/>
              </a:ext>
            </a:extLst>
          </p:cNvPr>
          <p:cNvSpPr txBox="1"/>
          <p:nvPr/>
        </p:nvSpPr>
        <p:spPr>
          <a:xfrm>
            <a:off x="5321299" y="3797300"/>
            <a:ext cx="1016585" cy="381000"/>
          </a:xfrm>
          <a:prstGeom prst="rect">
            <a:avLst/>
          </a:prstGeom>
          <a:noFill/>
        </p:spPr>
        <p:txBody>
          <a:bodyPr wrap="square" rtlCol="0">
            <a:spAutoFit/>
          </a:bodyPr>
          <a:lstStyle/>
          <a:p>
            <a:r>
              <a:rPr lang="en-US" b="1" dirty="0"/>
              <a:t>Estero</a:t>
            </a:r>
          </a:p>
        </p:txBody>
      </p:sp>
    </p:spTree>
    <p:extLst>
      <p:ext uri="{BB962C8B-B14F-4D97-AF65-F5344CB8AC3E}">
        <p14:creationId xmlns:p14="http://schemas.microsoft.com/office/powerpoint/2010/main" val="3913055465"/>
      </p:ext>
    </p:extLst>
  </p:cSld>
  <p:clrMapOvr>
    <a:masterClrMapping/>
  </p:clrMapOvr>
  <mc:AlternateContent xmlns:mc="http://schemas.openxmlformats.org/markup-compatibility/2006" xmlns:p14="http://schemas.microsoft.com/office/powerpoint/2010/main">
    <mc:Choice Requires="p14">
      <p:transition spd="slow" p14:dur="1500" advClick="0" advTm="12000">
        <p:fade/>
      </p:transition>
    </mc:Choice>
    <mc:Fallback xmlns:a="http://schemas.openxmlformats.org/drawingml/2006/main" xmlns:r="http://schemas.openxmlformats.org/officeDocument/2006/relationships" xmlns:p="http://schemas.openxmlformats.org/presentationml/2006/main" xmlns="">
      <p:transition spd="slow" advClick="0" advTm="12000">
        <p:fade/>
      </p:transition>
    </mc:Fallback>
  </mc:AlternateContent>
</p:sld>
</file>

<file path=ppt/slides/slide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6475-61F2-49AA-9339-0CF9154F5A2B}"/>
              </a:ext>
            </a:extLst>
          </p:cNvPr>
          <p:cNvSpPr>
            <a:spLocks noGrp="1"/>
          </p:cNvSpPr>
          <p:nvPr>
            <p:ph type="title"/>
          </p:nvPr>
        </p:nvSpPr>
        <p:spPr>
          <a:xfrm>
            <a:off x="4965431" y="212272"/>
            <a:ext cx="6586490" cy="1579563"/>
          </a:xfrm>
        </p:spPr>
        <p:txBody>
          <a:bodyPr vert="horz" lIns="91440" tIns="45720" rIns="91440" bIns="45720" rtlCol="0" anchor="b">
            <a:normAutofit fontScale="90%"/>
          </a:bodyPr>
          <a:lstStyle/>
          <a:p>
            <a:br>
              <a:rPr lang="en-US" b="1" kern="1200" dirty="0">
                <a:latin typeface="+mj-lt"/>
                <a:ea typeface="+mj-ea"/>
                <a:cs typeface="+mj-cs"/>
              </a:rPr>
            </a:br>
            <a:br>
              <a:rPr lang="en-US" b="1" kern="1200" dirty="0">
                <a:latin typeface="+mj-lt"/>
                <a:ea typeface="+mj-ea"/>
                <a:cs typeface="+mj-cs"/>
              </a:rPr>
            </a:br>
            <a:br>
              <a:rPr lang="en-US" b="1" kern="1200" dirty="0">
                <a:latin typeface="+mj-lt"/>
                <a:ea typeface="+mj-ea"/>
                <a:cs typeface="+mj-cs"/>
              </a:rPr>
            </a:br>
            <a:br>
              <a:rPr lang="en-US" b="1" kern="1200" dirty="0">
                <a:latin typeface="+mj-lt"/>
                <a:ea typeface="+mj-ea"/>
                <a:cs typeface="+mj-cs"/>
              </a:rPr>
            </a:br>
            <a:r>
              <a:rPr lang="en-US" sz="5300" b="1" kern="1200" dirty="0">
                <a:latin typeface="+mj-lt"/>
                <a:ea typeface="+mj-ea"/>
                <a:cs typeface="+mj-cs"/>
              </a:rPr>
              <a:t>Cyrus Reed Teed </a:t>
            </a:r>
          </a:p>
        </p:txBody>
      </p:sp>
      <p:sp>
        <p:nvSpPr>
          <p:cNvPr id="13" name="Content Placeholder 12">
            <a:extLst>
              <a:ext uri="{FF2B5EF4-FFF2-40B4-BE49-F238E27FC236}">
                <a16:creationId xmlns:a16="http://schemas.microsoft.com/office/drawing/2014/main" id="{813CE6F7-CEA8-4347-8DED-118F01A04ED2}"/>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400" kern="1200" dirty="0">
                <a:latin typeface="+mn-lt"/>
                <a:ea typeface="+mn-ea"/>
                <a:cs typeface="+mn-cs"/>
              </a:rPr>
              <a:t>In 1896, Mr. Teed, an eclectic physician and alchemist, claimed divine intervention as a messiah. He then took on the name Koresh and proposed a religion called </a:t>
            </a:r>
            <a:r>
              <a:rPr lang="en-US" sz="2400" kern="1200" dirty="0" err="1">
                <a:latin typeface="+mn-lt"/>
                <a:ea typeface="+mn-ea"/>
                <a:cs typeface="+mn-cs"/>
              </a:rPr>
              <a:t>Koreshanity</a:t>
            </a:r>
            <a:r>
              <a:rPr lang="en-US" sz="2400" kern="1200" dirty="0">
                <a:latin typeface="+mn-lt"/>
                <a:ea typeface="+mn-ea"/>
                <a:cs typeface="+mn-cs"/>
              </a:rPr>
              <a:t>.</a:t>
            </a:r>
          </a:p>
          <a:p>
            <a:pPr marL="0" indent="0">
              <a:buNone/>
            </a:pPr>
            <a:r>
              <a:rPr lang="en-US" sz="2400" dirty="0"/>
              <a:t>Koresh posited the Hollow Earth Theory which claimed t</a:t>
            </a:r>
            <a:r>
              <a:rPr lang="en-US" sz="2400" kern="1200" dirty="0">
                <a:latin typeface="+mn-lt"/>
                <a:ea typeface="+mn-ea"/>
                <a:cs typeface="+mn-cs"/>
              </a:rPr>
              <a:t>he Earth to be a hollow sphere in which the land  and sky reside.</a:t>
            </a:r>
          </a:p>
          <a:p>
            <a:pPr marL="0" indent="0">
              <a:buNone/>
            </a:pPr>
            <a:r>
              <a:rPr lang="en-US" sz="2400" dirty="0"/>
              <a:t>Koresh established The </a:t>
            </a:r>
            <a:r>
              <a:rPr lang="en-US" sz="2400" dirty="0" err="1"/>
              <a:t>Koreshan</a:t>
            </a:r>
            <a:r>
              <a:rPr lang="en-US" sz="2400" dirty="0"/>
              <a:t> Unity commune in New York. He later brought his utopian settlement to Estero, Florida. </a:t>
            </a:r>
            <a:endParaRPr lang="en-US" sz="2400" kern="1200" dirty="0">
              <a:latin typeface="+mn-lt"/>
              <a:ea typeface="+mn-ea"/>
              <a:cs typeface="+mn-cs"/>
            </a:endParaRPr>
          </a:p>
          <a:p>
            <a:pPr marL="0" indent="0">
              <a:buNone/>
            </a:pPr>
            <a:endParaRPr lang="en-US" sz="2000" kern="1200" dirty="0">
              <a:latin typeface="+mn-lt"/>
              <a:ea typeface="+mn-ea"/>
              <a:cs typeface="+mn-cs"/>
            </a:endParaRPr>
          </a:p>
          <a:p>
            <a:pPr marL="0" indent="0">
              <a:buNone/>
            </a:pPr>
            <a:endParaRPr lang="en-US" sz="2000" kern="1200" dirty="0">
              <a:latin typeface="+mn-lt"/>
              <a:ea typeface="+mn-ea"/>
              <a:cs typeface="+mn-cs"/>
            </a:endParaRPr>
          </a:p>
        </p:txBody>
      </p:sp>
      <p:pic>
        <p:nvPicPr>
          <p:cNvPr id="7" name="Content Placeholder 6" descr="A vintage photo of a person&#10;&#10;Description automatically generated">
            <a:extLst>
              <a:ext uri="{FF2B5EF4-FFF2-40B4-BE49-F238E27FC236}">
                <a16:creationId xmlns:a16="http://schemas.microsoft.com/office/drawing/2014/main" id="{9E47999F-0E42-4998-B7EA-21AFAF5E28C3}"/>
              </a:ext>
            </a:extLst>
          </p:cNvPr>
          <p:cNvPicPr>
            <a:picLocks noChangeAspect="1"/>
          </p:cNvPicPr>
          <p:nvPr/>
        </p:nvPicPr>
        <p:blipFill rotWithShape="1">
          <a:blip r:embed="rId2">
            <a:extLst>
              <a:ext uri="{28A0092B-C50C-407E-A947-70E740481C1C}">
                <a14:useLocalDpi xmlns:a14="http://schemas.microsoft.com/office/drawing/2010/main" val="0"/>
              </a:ext>
            </a:extLst>
          </a:blip>
          <a:srcRect t="0.396%" b="6.279%"/>
          <a:stretch/>
        </p:blipFill>
        <p:spPr>
          <a:xfrm>
            <a:off x="20" y="10"/>
            <a:ext cx="4635571"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214711"/>
      </p:ext>
    </p:extLst>
  </p:cSld>
  <p:clrMapOvr>
    <a:masterClrMapping/>
  </p:clrMapOvr>
  <mc:AlternateContent xmlns:mc="http://schemas.openxmlformats.org/markup-compatibility/2006" xmlns:p14="http://schemas.microsoft.com/office/powerpoint/2010/main">
    <mc:Choice Requires="p14">
      <p:transition spd="slow" p14:dur="1500" advClick="0" advTm="22000">
        <p:fade/>
      </p:transition>
    </mc:Choice>
    <mc:Fallback xmlns:a="http://schemas.openxmlformats.org/drawingml/2006/main" xmlns:r="http://schemas.openxmlformats.org/officeDocument/2006/relationships" xmlns:p="http://schemas.openxmlformats.org/presentationml/2006/main" xmlns="">
      <p:transition spd="slow" advClick="0" advTm="22000">
        <p:fade/>
      </p:transition>
    </mc:Fallback>
  </mc:AlternateContent>
</p:sld>
</file>

<file path=ppt/theme/theme1.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0</TotalTime>
  <Words>1036</Words>
  <Application>Microsoft Office PowerPoint</Application>
  <PresentationFormat>Widescreen</PresentationFormat>
  <Paragraphs>58</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Chiller</vt:lpstr>
      <vt:lpstr>Office Theme</vt:lpstr>
      <vt:lpstr>Weird Florida Road Trip</vt:lpstr>
      <vt:lpstr>PowerPoint Presentation</vt:lpstr>
      <vt:lpstr>First Stop:  Skunk Ape  Research Headquarters</vt:lpstr>
      <vt:lpstr>PowerPoint Presentation</vt:lpstr>
      <vt:lpstr>What is a Skunk Ape?  A skunk ape is claimed to be a version of Bigfoot.  This hairy and smelly creature is described as being well over six feet tall.  Early sightings have been reported by the Miccosukee and Seminole Indians.  Dave Shealy claims that he saw his first skunk ape in The Everglades in 1974 when he was ten.      </vt:lpstr>
      <vt:lpstr>Skunk Ape Research Headquarters  40904 Tamiami Trail E. Ochopee, Fl 239-695-2275   Dave Shealy has been on various media outlets to showcase a 1997 picture of the skunk ape.  He has been researching this  creature for over 30 years.   Tours of the everglades can be booked. Officially licensed merchandise is also available for purchase in the shop.   </vt:lpstr>
      <vt:lpstr>Next  Stop: Koreshan State Park</vt:lpstr>
      <vt:lpstr>PowerPoint Presentation</vt:lpstr>
      <vt:lpstr>    Cyrus Reed Teed </vt:lpstr>
      <vt:lpstr>Cult or Utopia?</vt:lpstr>
      <vt:lpstr>PowerPoint Presentation</vt:lpstr>
      <vt:lpstr>Buckle up!  Off to: Cassadaga, Florida</vt:lpstr>
      <vt:lpstr>PowerPoint Presentation</vt:lpstr>
      <vt:lpstr>Cassadaga</vt:lpstr>
      <vt:lpstr>Cassadaga Spiritualist Camp</vt:lpstr>
      <vt:lpstr>Camp Cassadaga</vt:lpstr>
      <vt:lpstr>Buckle up for:  St. Augustine </vt:lpstr>
      <vt:lpstr>PowerPoint Presentation</vt:lpstr>
      <vt:lpstr>St. Augustine Lighthouse</vt:lpstr>
      <vt:lpstr>The Devil’s Chair</vt:lpstr>
      <vt:lpstr>PowerPoint Presentation</vt:lpstr>
      <vt:lpstr>More places to visit….  The World’s Smallest Post Office, Ochopee  Coral Castle, Homestead  Whimzeyland (The Bowling Ball House) Safety harbor Spook Hill, Lake Wales Solomon’s Castle, Ona The Bubble Room, Captiva Florida Theater, Tampa St. Francis Inn, St. Augustine Many Ghost Tours, St. Augustine Don CeSar, St. Pete Beach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Weird Florida Road Trip</dc:title>
  <dc:creator>Lisa Roberts</dc:creator>
  <cp:lastModifiedBy>Lisa Roberts</cp:lastModifiedBy>
  <cp:revision>3</cp:revision>
  <dcterms:created xsi:type="dcterms:W3CDTF">2020-07-09T15:17:07Z</dcterms:created>
  <dcterms:modified xsi:type="dcterms:W3CDTF">2020-07-15T20:40:37Z</dcterms:modified>
</cp:coreProperties>
</file>